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35"/>
  </p:notesMasterIdLst>
  <p:sldIdLst>
    <p:sldId id="256" r:id="rId2"/>
    <p:sldId id="272" r:id="rId3"/>
    <p:sldId id="273" r:id="rId4"/>
    <p:sldId id="257" r:id="rId5"/>
    <p:sldId id="261" r:id="rId6"/>
    <p:sldId id="318" r:id="rId7"/>
    <p:sldId id="267" r:id="rId8"/>
    <p:sldId id="276" r:id="rId9"/>
    <p:sldId id="278" r:id="rId10"/>
    <p:sldId id="279" r:id="rId11"/>
    <p:sldId id="327" r:id="rId12"/>
    <p:sldId id="284" r:id="rId13"/>
    <p:sldId id="329" r:id="rId14"/>
    <p:sldId id="285" r:id="rId15"/>
    <p:sldId id="319" r:id="rId16"/>
    <p:sldId id="289" r:id="rId17"/>
    <p:sldId id="320" r:id="rId18"/>
    <p:sldId id="321" r:id="rId19"/>
    <p:sldId id="294" r:id="rId20"/>
    <p:sldId id="290" r:id="rId21"/>
    <p:sldId id="323" r:id="rId22"/>
    <p:sldId id="324" r:id="rId23"/>
    <p:sldId id="291" r:id="rId24"/>
    <p:sldId id="326" r:id="rId25"/>
    <p:sldId id="295" r:id="rId26"/>
    <p:sldId id="299" r:id="rId27"/>
    <p:sldId id="300" r:id="rId28"/>
    <p:sldId id="302" r:id="rId29"/>
    <p:sldId id="303" r:id="rId30"/>
    <p:sldId id="304" r:id="rId31"/>
    <p:sldId id="330" r:id="rId32"/>
    <p:sldId id="317" r:id="rId33"/>
    <p:sldId id="26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87096-2A7F-88F9-440F-1127757E791A}" v="293" dt="2021-10-12T15:41:59.894"/>
    <p1510:client id="{0BEA9C3C-BD0D-9924-911D-133F06E8D3B9}" v="36" dt="2021-10-14T14:20:08.247"/>
    <p1510:client id="{13B02DAF-BD9B-F721-16F2-968BFAD64BD0}" v="8" dt="2021-10-15T09:25:05.097"/>
    <p1510:client id="{1FA1DC83-982C-E283-EDED-E9A317A1FB07}" v="139" dt="2021-10-18T07:43:02.812"/>
    <p1510:client id="{36B98296-E969-F876-ADC9-BFB250E0BD8B}" v="868" dt="2021-10-17T14:23:49.865"/>
    <p1510:client id="{376ED23E-E281-4685-9C5D-A5D0DA99943A}" v="112" dt="2021-10-12T21:21:17.777"/>
    <p1510:client id="{3DC5082B-3E82-A6E5-5755-00A7A5337BBC}" v="1194" dt="2021-10-17T16:14:27.740"/>
    <p1510:client id="{93E4C510-6794-2DD7-209E-C298BC8E3149}" v="478" dt="2021-10-13T09:05:24.548"/>
    <p1510:client id="{99671E95-E3C4-7FC5-E7B7-2CBCEFEE1446}" v="101" dt="2021-10-13T14:00:05.351"/>
    <p1510:client id="{A5BC6238-77E9-8ED5-6507-90E5D567FEA1}" v="288" dt="2021-10-18T06:54:26.600"/>
    <p1510:client id="{BEA0D0DC-DF8C-4959-A6BD-E98A5177FABD}" v="150" dt="2021-10-12T12:11:30.933"/>
    <p1510:client id="{D0FCBEEC-4B4C-9914-0E19-451C82516B1E}" v="94" dt="2021-10-15T06:10:10.572"/>
    <p1510:client id="{D97702EC-143E-44C8-46DF-A89A3F4D4725}" v="68" dt="2021-10-12T14:55:24.264"/>
    <p1510:client id="{F7CD535B-F8F5-5129-616D-9A9C9E945B5C}" v="664" dt="2021-10-16T16:33:22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7BD885-1A08-4317-8287-46D52F3409AE}" type="doc">
      <dgm:prSet loTypeId="urn:microsoft.com/office/officeart/2005/8/layout/hierarchy2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B3E32B6-3EF6-4F5D-9694-1AB047A0317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Research Areas involving QML</a:t>
          </a:r>
          <a:endParaRPr lang="en-US" dirty="0"/>
        </a:p>
      </dgm:t>
    </dgm:pt>
    <dgm:pt modelId="{1319251B-0DBD-486C-80DE-01ECFA3805CD}" type="parTrans" cxnId="{B5A2CAEC-644E-4E40-A97B-47EAAEB00F77}">
      <dgm:prSet/>
      <dgm:spPr/>
      <dgm:t>
        <a:bodyPr/>
        <a:lstStyle/>
        <a:p>
          <a:endParaRPr lang="en-US"/>
        </a:p>
      </dgm:t>
    </dgm:pt>
    <dgm:pt modelId="{F74B28D0-853E-4795-A519-1F81CBC12F36}" type="sibTrans" cxnId="{B5A2CAEC-644E-4E40-A97B-47EAAEB00F77}">
      <dgm:prSet/>
      <dgm:spPr/>
      <dgm:t>
        <a:bodyPr/>
        <a:lstStyle/>
        <a:p>
          <a:endParaRPr lang="en-US"/>
        </a:p>
      </dgm:t>
    </dgm:pt>
    <dgm:pt modelId="{7144D672-D32C-45DF-ADA4-B3B3A68BBAC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/>
            <a:t>Computational design and discovery of molecules</a:t>
          </a:r>
        </a:p>
      </dgm:t>
    </dgm:pt>
    <dgm:pt modelId="{6E3FABAF-DE61-4971-9E6B-C84C44D1C2B1}" type="parTrans" cxnId="{150F9458-F91E-400A-8E6B-D994FC2E50AC}">
      <dgm:prSet/>
      <dgm:spPr/>
      <dgm:t>
        <a:bodyPr/>
        <a:lstStyle/>
        <a:p>
          <a:endParaRPr lang="en-US"/>
        </a:p>
      </dgm:t>
    </dgm:pt>
    <dgm:pt modelId="{8D24A09B-FBB3-4924-A9EB-65AF82064684}" type="sibTrans" cxnId="{150F9458-F91E-400A-8E6B-D994FC2E50AC}">
      <dgm:prSet/>
      <dgm:spPr/>
    </dgm:pt>
    <dgm:pt modelId="{FAE42365-A4E7-4EA6-B53A-96949FF5E5DC}">
      <dgm:prSet phldr="0"/>
      <dgm:spPr/>
      <dgm:t>
        <a:bodyPr/>
        <a:lstStyle/>
        <a:p>
          <a:pPr algn="l" rtl="0"/>
          <a:r>
            <a:rPr lang="en-US" dirty="0"/>
            <a:t>Molecular Dynamics Simulations</a:t>
          </a:r>
        </a:p>
      </dgm:t>
    </dgm:pt>
    <dgm:pt modelId="{336B29C7-F13D-485A-8B59-3EDB93C664DC}" type="parTrans" cxnId="{E0A3F5FE-DBA4-4AA5-AFE9-0131DD1C45CF}">
      <dgm:prSet/>
      <dgm:spPr/>
      <dgm:t>
        <a:bodyPr/>
        <a:lstStyle/>
        <a:p>
          <a:endParaRPr lang="en-US"/>
        </a:p>
      </dgm:t>
    </dgm:pt>
    <dgm:pt modelId="{E6874932-1DE8-4F5B-B1F2-18CCEC950654}" type="sibTrans" cxnId="{E0A3F5FE-DBA4-4AA5-AFE9-0131DD1C45CF}">
      <dgm:prSet/>
      <dgm:spPr/>
    </dgm:pt>
    <dgm:pt modelId="{2C1316BE-FBBD-4368-9011-85900E764427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/>
            <a:t>Obtaining efficient force fields</a:t>
          </a:r>
        </a:p>
      </dgm:t>
    </dgm:pt>
    <dgm:pt modelId="{E9025FAB-04E6-42A4-98DE-44B094FC7E57}" type="parTrans" cxnId="{D6EBE8AF-E676-4523-846B-215A2444927C}">
      <dgm:prSet/>
      <dgm:spPr/>
      <dgm:t>
        <a:bodyPr/>
        <a:lstStyle/>
        <a:p>
          <a:endParaRPr lang="en-US"/>
        </a:p>
      </dgm:t>
    </dgm:pt>
    <dgm:pt modelId="{33AC3C5B-A0D4-48CD-AA70-7ABAF2CF4D19}" type="sibTrans" cxnId="{D6EBE8AF-E676-4523-846B-215A2444927C}">
      <dgm:prSet/>
      <dgm:spPr/>
    </dgm:pt>
    <dgm:pt modelId="{B39EF043-F8B2-453E-B185-7E9E4FA145D4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dirty="0"/>
            <a:t>Creation of datasets of molecular structures and properties</a:t>
          </a:r>
        </a:p>
      </dgm:t>
    </dgm:pt>
    <dgm:pt modelId="{BE586363-2F8A-4596-AC90-BCBB72F97EFA}" type="parTrans" cxnId="{67614221-C6A2-481B-871A-533999BA78B5}">
      <dgm:prSet/>
      <dgm:spPr/>
      <dgm:t>
        <a:bodyPr/>
        <a:lstStyle/>
        <a:p>
          <a:endParaRPr lang="en-US"/>
        </a:p>
      </dgm:t>
    </dgm:pt>
    <dgm:pt modelId="{73705901-C8D4-4359-968B-7D215A048AEB}" type="sibTrans" cxnId="{67614221-C6A2-481B-871A-533999BA78B5}">
      <dgm:prSet/>
      <dgm:spPr/>
    </dgm:pt>
    <dgm:pt modelId="{03B6F4D7-6251-4659-829E-ED9DD82D8CE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Extending the Chemical compound space</a:t>
          </a:r>
          <a:endParaRPr lang="en-US" dirty="0"/>
        </a:p>
      </dgm:t>
    </dgm:pt>
    <dgm:pt modelId="{2B21EB0F-C5FF-420A-A5C5-A2812C874E09}" type="parTrans" cxnId="{CDCBB3C0-84A1-4307-80EE-7CCF023D7229}">
      <dgm:prSet/>
      <dgm:spPr/>
      <dgm:t>
        <a:bodyPr/>
        <a:lstStyle/>
        <a:p>
          <a:endParaRPr lang="en-US"/>
        </a:p>
      </dgm:t>
    </dgm:pt>
    <dgm:pt modelId="{F306DD88-765A-4DDE-AD75-1761A14EB856}" type="sibTrans" cxnId="{CDCBB3C0-84A1-4307-80EE-7CCF023D7229}">
      <dgm:prSet/>
      <dgm:spPr/>
    </dgm:pt>
    <dgm:pt modelId="{B0575AD1-825C-4EA6-BCC4-29B5EF5839A0}">
      <dgm:prSet phldr="0"/>
      <dgm:spPr/>
      <dgm:t>
        <a:bodyPr/>
        <a:lstStyle/>
        <a:p>
          <a:pPr algn="l" rtl="0"/>
          <a:r>
            <a:rPr lang="en-US" dirty="0"/>
            <a:t>Property Prediction</a:t>
          </a:r>
        </a:p>
      </dgm:t>
    </dgm:pt>
    <dgm:pt modelId="{E1694078-4A6B-4788-B2E2-7563DA057BF3}" type="parTrans" cxnId="{5252EBDB-9256-465D-A1CA-F33F81BB68D1}">
      <dgm:prSet/>
      <dgm:spPr/>
      <dgm:t>
        <a:bodyPr/>
        <a:lstStyle/>
        <a:p>
          <a:endParaRPr lang="en-US"/>
        </a:p>
      </dgm:t>
    </dgm:pt>
    <dgm:pt modelId="{44EE9BD9-DC7E-48E7-ADD9-A8D29D01A61C}" type="sibTrans" cxnId="{5252EBDB-9256-465D-A1CA-F33F81BB68D1}">
      <dgm:prSet/>
      <dgm:spPr/>
    </dgm:pt>
    <dgm:pt modelId="{73A61B85-440D-41E5-8903-E5D67D9BFE53}" type="pres">
      <dgm:prSet presAssocID="{0B7BD885-1A08-4317-8287-46D52F3409A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1579CD-515D-4FF5-9559-90A2B22E3BB8}" type="pres">
      <dgm:prSet presAssocID="{8B3E32B6-3EF6-4F5D-9694-1AB047A0317E}" presName="root1" presStyleCnt="0"/>
      <dgm:spPr/>
    </dgm:pt>
    <dgm:pt modelId="{7477D47A-BEDD-44FA-8810-4E9CBFD2F07C}" type="pres">
      <dgm:prSet presAssocID="{8B3E32B6-3EF6-4F5D-9694-1AB047A0317E}" presName="LevelOneTextNode" presStyleLbl="node0" presStyleIdx="0" presStyleCnt="1">
        <dgm:presLayoutVars>
          <dgm:chPref val="3"/>
        </dgm:presLayoutVars>
      </dgm:prSet>
      <dgm:spPr/>
    </dgm:pt>
    <dgm:pt modelId="{BED0C69C-FF9B-4C57-95FE-20FFD12E32BF}" type="pres">
      <dgm:prSet presAssocID="{8B3E32B6-3EF6-4F5D-9694-1AB047A0317E}" presName="level2hierChild" presStyleCnt="0"/>
      <dgm:spPr/>
    </dgm:pt>
    <dgm:pt modelId="{154E7A96-E65B-49B2-8E17-3E987550CF1E}" type="pres">
      <dgm:prSet presAssocID="{6E3FABAF-DE61-4971-9E6B-C84C44D1C2B1}" presName="conn2-1" presStyleLbl="parChTrans1D2" presStyleIdx="0" presStyleCnt="6"/>
      <dgm:spPr/>
    </dgm:pt>
    <dgm:pt modelId="{C44F8B6C-3ED2-423F-BDAA-122C3922FB56}" type="pres">
      <dgm:prSet presAssocID="{6E3FABAF-DE61-4971-9E6B-C84C44D1C2B1}" presName="connTx" presStyleLbl="parChTrans1D2" presStyleIdx="0" presStyleCnt="6"/>
      <dgm:spPr/>
    </dgm:pt>
    <dgm:pt modelId="{BE93EA02-6537-479D-AB7E-86169BABB6D0}" type="pres">
      <dgm:prSet presAssocID="{7144D672-D32C-45DF-ADA4-B3B3A68BBACD}" presName="root2" presStyleCnt="0"/>
      <dgm:spPr/>
    </dgm:pt>
    <dgm:pt modelId="{731CABD0-4F36-4311-96B3-D5D07534D3D6}" type="pres">
      <dgm:prSet presAssocID="{7144D672-D32C-45DF-ADA4-B3B3A68BBACD}" presName="LevelTwoTextNode" presStyleLbl="node2" presStyleIdx="0" presStyleCnt="6">
        <dgm:presLayoutVars>
          <dgm:chPref val="3"/>
        </dgm:presLayoutVars>
      </dgm:prSet>
      <dgm:spPr/>
    </dgm:pt>
    <dgm:pt modelId="{4A149F8C-2D98-4B38-B646-17643340F96E}" type="pres">
      <dgm:prSet presAssocID="{7144D672-D32C-45DF-ADA4-B3B3A68BBACD}" presName="level3hierChild" presStyleCnt="0"/>
      <dgm:spPr/>
    </dgm:pt>
    <dgm:pt modelId="{FFE140A9-C6DB-40F9-AFDD-0479F95F13EB}" type="pres">
      <dgm:prSet presAssocID="{336B29C7-F13D-485A-8B59-3EDB93C664DC}" presName="conn2-1" presStyleLbl="parChTrans1D2" presStyleIdx="1" presStyleCnt="6"/>
      <dgm:spPr/>
    </dgm:pt>
    <dgm:pt modelId="{D2697551-C5FD-47C0-88FB-4B042C650DFF}" type="pres">
      <dgm:prSet presAssocID="{336B29C7-F13D-485A-8B59-3EDB93C664DC}" presName="connTx" presStyleLbl="parChTrans1D2" presStyleIdx="1" presStyleCnt="6"/>
      <dgm:spPr/>
    </dgm:pt>
    <dgm:pt modelId="{81B995C6-D5E9-4D65-980A-F4218A7C131C}" type="pres">
      <dgm:prSet presAssocID="{FAE42365-A4E7-4EA6-B53A-96949FF5E5DC}" presName="root2" presStyleCnt="0"/>
      <dgm:spPr/>
    </dgm:pt>
    <dgm:pt modelId="{F518CBFD-43A2-473C-A456-E6385B796217}" type="pres">
      <dgm:prSet presAssocID="{FAE42365-A4E7-4EA6-B53A-96949FF5E5DC}" presName="LevelTwoTextNode" presStyleLbl="node2" presStyleIdx="1" presStyleCnt="6">
        <dgm:presLayoutVars>
          <dgm:chPref val="3"/>
        </dgm:presLayoutVars>
      </dgm:prSet>
      <dgm:spPr/>
    </dgm:pt>
    <dgm:pt modelId="{8C9470D8-3486-46FF-B5F4-70C79B5443B3}" type="pres">
      <dgm:prSet presAssocID="{FAE42365-A4E7-4EA6-B53A-96949FF5E5DC}" presName="level3hierChild" presStyleCnt="0"/>
      <dgm:spPr/>
    </dgm:pt>
    <dgm:pt modelId="{982C79FD-69E9-43C6-B16F-446711883C1B}" type="pres">
      <dgm:prSet presAssocID="{E9025FAB-04E6-42A4-98DE-44B094FC7E57}" presName="conn2-1" presStyleLbl="parChTrans1D2" presStyleIdx="2" presStyleCnt="6"/>
      <dgm:spPr/>
    </dgm:pt>
    <dgm:pt modelId="{AAB1FD8F-5144-4381-8365-ED1209EA697A}" type="pres">
      <dgm:prSet presAssocID="{E9025FAB-04E6-42A4-98DE-44B094FC7E57}" presName="connTx" presStyleLbl="parChTrans1D2" presStyleIdx="2" presStyleCnt="6"/>
      <dgm:spPr/>
    </dgm:pt>
    <dgm:pt modelId="{15A34C5C-23EF-4751-A03A-A2B30A2F8C7E}" type="pres">
      <dgm:prSet presAssocID="{2C1316BE-FBBD-4368-9011-85900E764427}" presName="root2" presStyleCnt="0"/>
      <dgm:spPr/>
    </dgm:pt>
    <dgm:pt modelId="{F487F34E-99C5-48B1-ACE4-795EB9273153}" type="pres">
      <dgm:prSet presAssocID="{2C1316BE-FBBD-4368-9011-85900E764427}" presName="LevelTwoTextNode" presStyleLbl="node2" presStyleIdx="2" presStyleCnt="6">
        <dgm:presLayoutVars>
          <dgm:chPref val="3"/>
        </dgm:presLayoutVars>
      </dgm:prSet>
      <dgm:spPr/>
    </dgm:pt>
    <dgm:pt modelId="{504523B8-A166-4FE8-AA2C-9992250BD85A}" type="pres">
      <dgm:prSet presAssocID="{2C1316BE-FBBD-4368-9011-85900E764427}" presName="level3hierChild" presStyleCnt="0"/>
      <dgm:spPr/>
    </dgm:pt>
    <dgm:pt modelId="{F1719098-85BD-4CC0-B1C2-1C14A5DEBDC6}" type="pres">
      <dgm:prSet presAssocID="{BE586363-2F8A-4596-AC90-BCBB72F97EFA}" presName="conn2-1" presStyleLbl="parChTrans1D2" presStyleIdx="3" presStyleCnt="6"/>
      <dgm:spPr/>
    </dgm:pt>
    <dgm:pt modelId="{793ADABE-9B4B-43F5-BCF5-587138206104}" type="pres">
      <dgm:prSet presAssocID="{BE586363-2F8A-4596-AC90-BCBB72F97EFA}" presName="connTx" presStyleLbl="parChTrans1D2" presStyleIdx="3" presStyleCnt="6"/>
      <dgm:spPr/>
    </dgm:pt>
    <dgm:pt modelId="{A5BBFE29-668A-4FEE-A069-DE341AA4B5D7}" type="pres">
      <dgm:prSet presAssocID="{B39EF043-F8B2-453E-B185-7E9E4FA145D4}" presName="root2" presStyleCnt="0"/>
      <dgm:spPr/>
    </dgm:pt>
    <dgm:pt modelId="{F391815A-4724-45EE-9EE6-FD7C2F67C6B7}" type="pres">
      <dgm:prSet presAssocID="{B39EF043-F8B2-453E-B185-7E9E4FA145D4}" presName="LevelTwoTextNode" presStyleLbl="node2" presStyleIdx="3" presStyleCnt="6">
        <dgm:presLayoutVars>
          <dgm:chPref val="3"/>
        </dgm:presLayoutVars>
      </dgm:prSet>
      <dgm:spPr/>
    </dgm:pt>
    <dgm:pt modelId="{68641032-13D4-4CDA-BF37-C53DA1A81417}" type="pres">
      <dgm:prSet presAssocID="{B39EF043-F8B2-453E-B185-7E9E4FA145D4}" presName="level3hierChild" presStyleCnt="0"/>
      <dgm:spPr/>
    </dgm:pt>
    <dgm:pt modelId="{6E812FDA-8BBE-4D00-8808-0CD619F44A7D}" type="pres">
      <dgm:prSet presAssocID="{E1694078-4A6B-4788-B2E2-7563DA057BF3}" presName="conn2-1" presStyleLbl="parChTrans1D2" presStyleIdx="4" presStyleCnt="6"/>
      <dgm:spPr/>
    </dgm:pt>
    <dgm:pt modelId="{908C08B7-14EA-410E-8AD2-5650BF0BC5C2}" type="pres">
      <dgm:prSet presAssocID="{E1694078-4A6B-4788-B2E2-7563DA057BF3}" presName="connTx" presStyleLbl="parChTrans1D2" presStyleIdx="4" presStyleCnt="6"/>
      <dgm:spPr/>
    </dgm:pt>
    <dgm:pt modelId="{0819C9D0-6742-4AD9-A336-CDBA189292E8}" type="pres">
      <dgm:prSet presAssocID="{B0575AD1-825C-4EA6-BCC4-29B5EF5839A0}" presName="root2" presStyleCnt="0"/>
      <dgm:spPr/>
    </dgm:pt>
    <dgm:pt modelId="{75ADC44D-D107-477C-B9D8-6A2874B7EAC1}" type="pres">
      <dgm:prSet presAssocID="{B0575AD1-825C-4EA6-BCC4-29B5EF5839A0}" presName="LevelTwoTextNode" presStyleLbl="node2" presStyleIdx="4" presStyleCnt="6">
        <dgm:presLayoutVars>
          <dgm:chPref val="3"/>
        </dgm:presLayoutVars>
      </dgm:prSet>
      <dgm:spPr/>
    </dgm:pt>
    <dgm:pt modelId="{EAD17D26-6330-4286-89BB-61F6947F4530}" type="pres">
      <dgm:prSet presAssocID="{B0575AD1-825C-4EA6-BCC4-29B5EF5839A0}" presName="level3hierChild" presStyleCnt="0"/>
      <dgm:spPr/>
    </dgm:pt>
    <dgm:pt modelId="{6DE8656C-E50F-42C3-86F9-13763764D9F0}" type="pres">
      <dgm:prSet presAssocID="{2B21EB0F-C5FF-420A-A5C5-A2812C874E09}" presName="conn2-1" presStyleLbl="parChTrans1D2" presStyleIdx="5" presStyleCnt="6"/>
      <dgm:spPr/>
    </dgm:pt>
    <dgm:pt modelId="{910C5C37-162D-40CB-8937-48B81E0719B3}" type="pres">
      <dgm:prSet presAssocID="{2B21EB0F-C5FF-420A-A5C5-A2812C874E09}" presName="connTx" presStyleLbl="parChTrans1D2" presStyleIdx="5" presStyleCnt="6"/>
      <dgm:spPr/>
    </dgm:pt>
    <dgm:pt modelId="{EECDEEE2-F17C-4532-8BC0-C703E9DCF11A}" type="pres">
      <dgm:prSet presAssocID="{03B6F4D7-6251-4659-829E-ED9DD82D8CE6}" presName="root2" presStyleCnt="0"/>
      <dgm:spPr/>
    </dgm:pt>
    <dgm:pt modelId="{5686D977-EDA7-4995-8C6C-AB03034335BA}" type="pres">
      <dgm:prSet presAssocID="{03B6F4D7-6251-4659-829E-ED9DD82D8CE6}" presName="LevelTwoTextNode" presStyleLbl="node2" presStyleIdx="5" presStyleCnt="6">
        <dgm:presLayoutVars>
          <dgm:chPref val="3"/>
        </dgm:presLayoutVars>
      </dgm:prSet>
      <dgm:spPr/>
    </dgm:pt>
    <dgm:pt modelId="{D834F421-EA7F-479D-9D11-EBE1B0E1D389}" type="pres">
      <dgm:prSet presAssocID="{03B6F4D7-6251-4659-829E-ED9DD82D8CE6}" presName="level3hierChild" presStyleCnt="0"/>
      <dgm:spPr/>
    </dgm:pt>
  </dgm:ptLst>
  <dgm:cxnLst>
    <dgm:cxn modelId="{23C3D50B-F2E6-485D-B6EE-ADBE98EBBB5B}" type="presOf" srcId="{E1694078-4A6B-4788-B2E2-7563DA057BF3}" destId="{6E812FDA-8BBE-4D00-8808-0CD619F44A7D}" srcOrd="0" destOrd="0" presId="urn:microsoft.com/office/officeart/2005/8/layout/hierarchy2"/>
    <dgm:cxn modelId="{0893D90C-7B5D-4D16-A556-A3B80947BB11}" type="presOf" srcId="{FAE42365-A4E7-4EA6-B53A-96949FF5E5DC}" destId="{F518CBFD-43A2-473C-A456-E6385B796217}" srcOrd="0" destOrd="0" presId="urn:microsoft.com/office/officeart/2005/8/layout/hierarchy2"/>
    <dgm:cxn modelId="{C8EF1318-5A41-4F7B-A462-EE7F34C0219C}" type="presOf" srcId="{B0575AD1-825C-4EA6-BCC4-29B5EF5839A0}" destId="{75ADC44D-D107-477C-B9D8-6A2874B7EAC1}" srcOrd="0" destOrd="0" presId="urn:microsoft.com/office/officeart/2005/8/layout/hierarchy2"/>
    <dgm:cxn modelId="{67614221-C6A2-481B-871A-533999BA78B5}" srcId="{8B3E32B6-3EF6-4F5D-9694-1AB047A0317E}" destId="{B39EF043-F8B2-453E-B185-7E9E4FA145D4}" srcOrd="3" destOrd="0" parTransId="{BE586363-2F8A-4596-AC90-BCBB72F97EFA}" sibTransId="{73705901-C8D4-4359-968B-7D215A048AEB}"/>
    <dgm:cxn modelId="{34F73946-4C40-4D6B-A1A9-3A1370EB8A72}" type="presOf" srcId="{2C1316BE-FBBD-4368-9011-85900E764427}" destId="{F487F34E-99C5-48B1-ACE4-795EB9273153}" srcOrd="0" destOrd="0" presId="urn:microsoft.com/office/officeart/2005/8/layout/hierarchy2"/>
    <dgm:cxn modelId="{C3223D47-AB19-490D-8012-57887C355E22}" type="presOf" srcId="{0B7BD885-1A08-4317-8287-46D52F3409AE}" destId="{73A61B85-440D-41E5-8903-E5D67D9BFE53}" srcOrd="0" destOrd="0" presId="urn:microsoft.com/office/officeart/2005/8/layout/hierarchy2"/>
    <dgm:cxn modelId="{EC7F6069-E0BB-4979-9148-258800EFB814}" type="presOf" srcId="{336B29C7-F13D-485A-8B59-3EDB93C664DC}" destId="{FFE140A9-C6DB-40F9-AFDD-0479F95F13EB}" srcOrd="0" destOrd="0" presId="urn:microsoft.com/office/officeart/2005/8/layout/hierarchy2"/>
    <dgm:cxn modelId="{92546C4A-F244-4FAC-B9CB-6C2AAFB41F95}" type="presOf" srcId="{BE586363-2F8A-4596-AC90-BCBB72F97EFA}" destId="{F1719098-85BD-4CC0-B1C2-1C14A5DEBDC6}" srcOrd="0" destOrd="0" presId="urn:microsoft.com/office/officeart/2005/8/layout/hierarchy2"/>
    <dgm:cxn modelId="{3C26D66E-5457-42EB-A707-E5B0A2DF0FF9}" type="presOf" srcId="{BE586363-2F8A-4596-AC90-BCBB72F97EFA}" destId="{793ADABE-9B4B-43F5-BCF5-587138206104}" srcOrd="1" destOrd="0" presId="urn:microsoft.com/office/officeart/2005/8/layout/hierarchy2"/>
    <dgm:cxn modelId="{749EF650-F29D-47C6-8499-95CB9492AC83}" type="presOf" srcId="{2B21EB0F-C5FF-420A-A5C5-A2812C874E09}" destId="{6DE8656C-E50F-42C3-86F9-13763764D9F0}" srcOrd="0" destOrd="0" presId="urn:microsoft.com/office/officeart/2005/8/layout/hierarchy2"/>
    <dgm:cxn modelId="{150F9458-F91E-400A-8E6B-D994FC2E50AC}" srcId="{8B3E32B6-3EF6-4F5D-9694-1AB047A0317E}" destId="{7144D672-D32C-45DF-ADA4-B3B3A68BBACD}" srcOrd="0" destOrd="0" parTransId="{6E3FABAF-DE61-4971-9E6B-C84C44D1C2B1}" sibTransId="{8D24A09B-FBB3-4924-A9EB-65AF82064684}"/>
    <dgm:cxn modelId="{6E12F85A-DB11-4027-8FD8-1695806C0AA1}" type="presOf" srcId="{6E3FABAF-DE61-4971-9E6B-C84C44D1C2B1}" destId="{154E7A96-E65B-49B2-8E17-3E987550CF1E}" srcOrd="0" destOrd="0" presId="urn:microsoft.com/office/officeart/2005/8/layout/hierarchy2"/>
    <dgm:cxn modelId="{4478E97E-5412-49CE-95CF-1C48DF33C3D9}" type="presOf" srcId="{E9025FAB-04E6-42A4-98DE-44B094FC7E57}" destId="{AAB1FD8F-5144-4381-8365-ED1209EA697A}" srcOrd="1" destOrd="0" presId="urn:microsoft.com/office/officeart/2005/8/layout/hierarchy2"/>
    <dgm:cxn modelId="{CDE9CC88-7523-4E21-BF2A-D50C80B38CC3}" type="presOf" srcId="{8B3E32B6-3EF6-4F5D-9694-1AB047A0317E}" destId="{7477D47A-BEDD-44FA-8810-4E9CBFD2F07C}" srcOrd="0" destOrd="0" presId="urn:microsoft.com/office/officeart/2005/8/layout/hierarchy2"/>
    <dgm:cxn modelId="{8943118F-6AA4-4A94-BD42-D8EB3C27868C}" type="presOf" srcId="{B39EF043-F8B2-453E-B185-7E9E4FA145D4}" destId="{F391815A-4724-45EE-9EE6-FD7C2F67C6B7}" srcOrd="0" destOrd="0" presId="urn:microsoft.com/office/officeart/2005/8/layout/hierarchy2"/>
    <dgm:cxn modelId="{B9F2E196-7096-4359-B7AD-C9D91A00F015}" type="presOf" srcId="{336B29C7-F13D-485A-8B59-3EDB93C664DC}" destId="{D2697551-C5FD-47C0-88FB-4B042C650DFF}" srcOrd="1" destOrd="0" presId="urn:microsoft.com/office/officeart/2005/8/layout/hierarchy2"/>
    <dgm:cxn modelId="{A8F23AAD-5239-47CB-88A8-C75AFA686D09}" type="presOf" srcId="{7144D672-D32C-45DF-ADA4-B3B3A68BBACD}" destId="{731CABD0-4F36-4311-96B3-D5D07534D3D6}" srcOrd="0" destOrd="0" presId="urn:microsoft.com/office/officeart/2005/8/layout/hierarchy2"/>
    <dgm:cxn modelId="{D6EBE8AF-E676-4523-846B-215A2444927C}" srcId="{8B3E32B6-3EF6-4F5D-9694-1AB047A0317E}" destId="{2C1316BE-FBBD-4368-9011-85900E764427}" srcOrd="2" destOrd="0" parTransId="{E9025FAB-04E6-42A4-98DE-44B094FC7E57}" sibTransId="{33AC3C5B-A0D4-48CD-AA70-7ABAF2CF4D19}"/>
    <dgm:cxn modelId="{CDCBB3C0-84A1-4307-80EE-7CCF023D7229}" srcId="{8B3E32B6-3EF6-4F5D-9694-1AB047A0317E}" destId="{03B6F4D7-6251-4659-829E-ED9DD82D8CE6}" srcOrd="5" destOrd="0" parTransId="{2B21EB0F-C5FF-420A-A5C5-A2812C874E09}" sibTransId="{F306DD88-765A-4DDE-AD75-1761A14EB856}"/>
    <dgm:cxn modelId="{C42D08C1-665D-4D95-AD64-3869C7875A0F}" type="presOf" srcId="{03B6F4D7-6251-4659-829E-ED9DD82D8CE6}" destId="{5686D977-EDA7-4995-8C6C-AB03034335BA}" srcOrd="0" destOrd="0" presId="urn:microsoft.com/office/officeart/2005/8/layout/hierarchy2"/>
    <dgm:cxn modelId="{A6F474CB-2779-4141-B968-8A8005A58FAF}" type="presOf" srcId="{E9025FAB-04E6-42A4-98DE-44B094FC7E57}" destId="{982C79FD-69E9-43C6-B16F-446711883C1B}" srcOrd="0" destOrd="0" presId="urn:microsoft.com/office/officeart/2005/8/layout/hierarchy2"/>
    <dgm:cxn modelId="{5252EBDB-9256-465D-A1CA-F33F81BB68D1}" srcId="{8B3E32B6-3EF6-4F5D-9694-1AB047A0317E}" destId="{B0575AD1-825C-4EA6-BCC4-29B5EF5839A0}" srcOrd="4" destOrd="0" parTransId="{E1694078-4A6B-4788-B2E2-7563DA057BF3}" sibTransId="{44EE9BD9-DC7E-48E7-ADD9-A8D29D01A61C}"/>
    <dgm:cxn modelId="{09EA26DD-6BF8-4CA2-80E3-8AA92D51651D}" type="presOf" srcId="{6E3FABAF-DE61-4971-9E6B-C84C44D1C2B1}" destId="{C44F8B6C-3ED2-423F-BDAA-122C3922FB56}" srcOrd="1" destOrd="0" presId="urn:microsoft.com/office/officeart/2005/8/layout/hierarchy2"/>
    <dgm:cxn modelId="{C48938E9-5C2D-4BFC-92AB-6137D9562D6C}" type="presOf" srcId="{2B21EB0F-C5FF-420A-A5C5-A2812C874E09}" destId="{910C5C37-162D-40CB-8937-48B81E0719B3}" srcOrd="1" destOrd="0" presId="urn:microsoft.com/office/officeart/2005/8/layout/hierarchy2"/>
    <dgm:cxn modelId="{B5A2CAEC-644E-4E40-A97B-47EAAEB00F77}" srcId="{0B7BD885-1A08-4317-8287-46D52F3409AE}" destId="{8B3E32B6-3EF6-4F5D-9694-1AB047A0317E}" srcOrd="0" destOrd="0" parTransId="{1319251B-0DBD-486C-80DE-01ECFA3805CD}" sibTransId="{F74B28D0-853E-4795-A519-1F81CBC12F36}"/>
    <dgm:cxn modelId="{FDA3A5F6-0BE0-4E50-A9FD-8320BFAF7A5E}" type="presOf" srcId="{E1694078-4A6B-4788-B2E2-7563DA057BF3}" destId="{908C08B7-14EA-410E-8AD2-5650BF0BC5C2}" srcOrd="1" destOrd="0" presId="urn:microsoft.com/office/officeart/2005/8/layout/hierarchy2"/>
    <dgm:cxn modelId="{E0A3F5FE-DBA4-4AA5-AFE9-0131DD1C45CF}" srcId="{8B3E32B6-3EF6-4F5D-9694-1AB047A0317E}" destId="{FAE42365-A4E7-4EA6-B53A-96949FF5E5DC}" srcOrd="1" destOrd="0" parTransId="{336B29C7-F13D-485A-8B59-3EDB93C664DC}" sibTransId="{E6874932-1DE8-4F5B-B1F2-18CCEC950654}"/>
    <dgm:cxn modelId="{B1BAEDAD-5EB7-4B4E-AF70-F9F5A82645C6}" type="presParOf" srcId="{73A61B85-440D-41E5-8903-E5D67D9BFE53}" destId="{C01579CD-515D-4FF5-9559-90A2B22E3BB8}" srcOrd="0" destOrd="0" presId="urn:microsoft.com/office/officeart/2005/8/layout/hierarchy2"/>
    <dgm:cxn modelId="{9D466301-FF5D-4131-B131-BF64B820A80F}" type="presParOf" srcId="{C01579CD-515D-4FF5-9559-90A2B22E3BB8}" destId="{7477D47A-BEDD-44FA-8810-4E9CBFD2F07C}" srcOrd="0" destOrd="0" presId="urn:microsoft.com/office/officeart/2005/8/layout/hierarchy2"/>
    <dgm:cxn modelId="{C62CA0DC-B741-4D72-9AAE-75CA441286EA}" type="presParOf" srcId="{C01579CD-515D-4FF5-9559-90A2B22E3BB8}" destId="{BED0C69C-FF9B-4C57-95FE-20FFD12E32BF}" srcOrd="1" destOrd="0" presId="urn:microsoft.com/office/officeart/2005/8/layout/hierarchy2"/>
    <dgm:cxn modelId="{741A7DC2-92DF-49A3-9011-057EB18A635D}" type="presParOf" srcId="{BED0C69C-FF9B-4C57-95FE-20FFD12E32BF}" destId="{154E7A96-E65B-49B2-8E17-3E987550CF1E}" srcOrd="0" destOrd="0" presId="urn:microsoft.com/office/officeart/2005/8/layout/hierarchy2"/>
    <dgm:cxn modelId="{C6C64B2B-5CAC-4800-8C61-02B4F630066C}" type="presParOf" srcId="{154E7A96-E65B-49B2-8E17-3E987550CF1E}" destId="{C44F8B6C-3ED2-423F-BDAA-122C3922FB56}" srcOrd="0" destOrd="0" presId="urn:microsoft.com/office/officeart/2005/8/layout/hierarchy2"/>
    <dgm:cxn modelId="{9C51AA48-1C94-4D76-99D3-03B54DAC3AA7}" type="presParOf" srcId="{BED0C69C-FF9B-4C57-95FE-20FFD12E32BF}" destId="{BE93EA02-6537-479D-AB7E-86169BABB6D0}" srcOrd="1" destOrd="0" presId="urn:microsoft.com/office/officeart/2005/8/layout/hierarchy2"/>
    <dgm:cxn modelId="{ACCCA4CB-BF07-4E07-9E04-E2CD7C343D0E}" type="presParOf" srcId="{BE93EA02-6537-479D-AB7E-86169BABB6D0}" destId="{731CABD0-4F36-4311-96B3-D5D07534D3D6}" srcOrd="0" destOrd="0" presId="urn:microsoft.com/office/officeart/2005/8/layout/hierarchy2"/>
    <dgm:cxn modelId="{7CC7EE4A-BD16-4647-87EF-EE21E4CE8086}" type="presParOf" srcId="{BE93EA02-6537-479D-AB7E-86169BABB6D0}" destId="{4A149F8C-2D98-4B38-B646-17643340F96E}" srcOrd="1" destOrd="0" presId="urn:microsoft.com/office/officeart/2005/8/layout/hierarchy2"/>
    <dgm:cxn modelId="{239CB00E-A26D-4657-82C1-B752D3B55047}" type="presParOf" srcId="{BED0C69C-FF9B-4C57-95FE-20FFD12E32BF}" destId="{FFE140A9-C6DB-40F9-AFDD-0479F95F13EB}" srcOrd="2" destOrd="0" presId="urn:microsoft.com/office/officeart/2005/8/layout/hierarchy2"/>
    <dgm:cxn modelId="{DC55EF98-AAEC-471F-BBCC-2319A4C11159}" type="presParOf" srcId="{FFE140A9-C6DB-40F9-AFDD-0479F95F13EB}" destId="{D2697551-C5FD-47C0-88FB-4B042C650DFF}" srcOrd="0" destOrd="0" presId="urn:microsoft.com/office/officeart/2005/8/layout/hierarchy2"/>
    <dgm:cxn modelId="{A78484FA-AFE2-47C8-A9B5-BE9F405A3294}" type="presParOf" srcId="{BED0C69C-FF9B-4C57-95FE-20FFD12E32BF}" destId="{81B995C6-D5E9-4D65-980A-F4218A7C131C}" srcOrd="3" destOrd="0" presId="urn:microsoft.com/office/officeart/2005/8/layout/hierarchy2"/>
    <dgm:cxn modelId="{30215740-F723-4CC4-9488-5D50F16345FE}" type="presParOf" srcId="{81B995C6-D5E9-4D65-980A-F4218A7C131C}" destId="{F518CBFD-43A2-473C-A456-E6385B796217}" srcOrd="0" destOrd="0" presId="urn:microsoft.com/office/officeart/2005/8/layout/hierarchy2"/>
    <dgm:cxn modelId="{EC61B6AE-4DB9-45BE-A55F-AE5C93F1C232}" type="presParOf" srcId="{81B995C6-D5E9-4D65-980A-F4218A7C131C}" destId="{8C9470D8-3486-46FF-B5F4-70C79B5443B3}" srcOrd="1" destOrd="0" presId="urn:microsoft.com/office/officeart/2005/8/layout/hierarchy2"/>
    <dgm:cxn modelId="{52291714-9781-4083-862B-BE59464B75DF}" type="presParOf" srcId="{BED0C69C-FF9B-4C57-95FE-20FFD12E32BF}" destId="{982C79FD-69E9-43C6-B16F-446711883C1B}" srcOrd="4" destOrd="0" presId="urn:microsoft.com/office/officeart/2005/8/layout/hierarchy2"/>
    <dgm:cxn modelId="{D5CAD7D0-5424-4C97-9B21-232DB689BBA8}" type="presParOf" srcId="{982C79FD-69E9-43C6-B16F-446711883C1B}" destId="{AAB1FD8F-5144-4381-8365-ED1209EA697A}" srcOrd="0" destOrd="0" presId="urn:microsoft.com/office/officeart/2005/8/layout/hierarchy2"/>
    <dgm:cxn modelId="{F4564762-47BD-4C8C-A169-FAFEF579E0F2}" type="presParOf" srcId="{BED0C69C-FF9B-4C57-95FE-20FFD12E32BF}" destId="{15A34C5C-23EF-4751-A03A-A2B30A2F8C7E}" srcOrd="5" destOrd="0" presId="urn:microsoft.com/office/officeart/2005/8/layout/hierarchy2"/>
    <dgm:cxn modelId="{8E5C6309-968D-413C-8871-B219C346BD24}" type="presParOf" srcId="{15A34C5C-23EF-4751-A03A-A2B30A2F8C7E}" destId="{F487F34E-99C5-48B1-ACE4-795EB9273153}" srcOrd="0" destOrd="0" presId="urn:microsoft.com/office/officeart/2005/8/layout/hierarchy2"/>
    <dgm:cxn modelId="{96449E54-3CDF-4C92-AB56-433D956A57AA}" type="presParOf" srcId="{15A34C5C-23EF-4751-A03A-A2B30A2F8C7E}" destId="{504523B8-A166-4FE8-AA2C-9992250BD85A}" srcOrd="1" destOrd="0" presId="urn:microsoft.com/office/officeart/2005/8/layout/hierarchy2"/>
    <dgm:cxn modelId="{5B522400-B87F-4945-8FB5-FAAFF9AB57A3}" type="presParOf" srcId="{BED0C69C-FF9B-4C57-95FE-20FFD12E32BF}" destId="{F1719098-85BD-4CC0-B1C2-1C14A5DEBDC6}" srcOrd="6" destOrd="0" presId="urn:microsoft.com/office/officeart/2005/8/layout/hierarchy2"/>
    <dgm:cxn modelId="{0ACD4143-C18C-4733-9BD9-F9534FECF10E}" type="presParOf" srcId="{F1719098-85BD-4CC0-B1C2-1C14A5DEBDC6}" destId="{793ADABE-9B4B-43F5-BCF5-587138206104}" srcOrd="0" destOrd="0" presId="urn:microsoft.com/office/officeart/2005/8/layout/hierarchy2"/>
    <dgm:cxn modelId="{CC5B6CF0-76E5-4E92-8AFE-E3D9C450620E}" type="presParOf" srcId="{BED0C69C-FF9B-4C57-95FE-20FFD12E32BF}" destId="{A5BBFE29-668A-4FEE-A069-DE341AA4B5D7}" srcOrd="7" destOrd="0" presId="urn:microsoft.com/office/officeart/2005/8/layout/hierarchy2"/>
    <dgm:cxn modelId="{8BC6EFF3-6A88-4F2F-82E3-61E4E57C66CD}" type="presParOf" srcId="{A5BBFE29-668A-4FEE-A069-DE341AA4B5D7}" destId="{F391815A-4724-45EE-9EE6-FD7C2F67C6B7}" srcOrd="0" destOrd="0" presId="urn:microsoft.com/office/officeart/2005/8/layout/hierarchy2"/>
    <dgm:cxn modelId="{DB347291-9F65-462C-AA57-B25189EB468D}" type="presParOf" srcId="{A5BBFE29-668A-4FEE-A069-DE341AA4B5D7}" destId="{68641032-13D4-4CDA-BF37-C53DA1A81417}" srcOrd="1" destOrd="0" presId="urn:microsoft.com/office/officeart/2005/8/layout/hierarchy2"/>
    <dgm:cxn modelId="{D0D143CD-EB5C-4520-AF20-63CDFE41CA5E}" type="presParOf" srcId="{BED0C69C-FF9B-4C57-95FE-20FFD12E32BF}" destId="{6E812FDA-8BBE-4D00-8808-0CD619F44A7D}" srcOrd="8" destOrd="0" presId="urn:microsoft.com/office/officeart/2005/8/layout/hierarchy2"/>
    <dgm:cxn modelId="{6F606AA9-A620-49ED-8EB6-58FDD834FB87}" type="presParOf" srcId="{6E812FDA-8BBE-4D00-8808-0CD619F44A7D}" destId="{908C08B7-14EA-410E-8AD2-5650BF0BC5C2}" srcOrd="0" destOrd="0" presId="urn:microsoft.com/office/officeart/2005/8/layout/hierarchy2"/>
    <dgm:cxn modelId="{5854EB48-3BFF-4134-B258-A30544647220}" type="presParOf" srcId="{BED0C69C-FF9B-4C57-95FE-20FFD12E32BF}" destId="{0819C9D0-6742-4AD9-A336-CDBA189292E8}" srcOrd="9" destOrd="0" presId="urn:microsoft.com/office/officeart/2005/8/layout/hierarchy2"/>
    <dgm:cxn modelId="{3189BF73-6AF2-4FB1-8A17-840AC13FAC6E}" type="presParOf" srcId="{0819C9D0-6742-4AD9-A336-CDBA189292E8}" destId="{75ADC44D-D107-477C-B9D8-6A2874B7EAC1}" srcOrd="0" destOrd="0" presId="urn:microsoft.com/office/officeart/2005/8/layout/hierarchy2"/>
    <dgm:cxn modelId="{69F6DBA5-20AD-4439-950B-4CE99BAAA886}" type="presParOf" srcId="{0819C9D0-6742-4AD9-A336-CDBA189292E8}" destId="{EAD17D26-6330-4286-89BB-61F6947F4530}" srcOrd="1" destOrd="0" presId="urn:microsoft.com/office/officeart/2005/8/layout/hierarchy2"/>
    <dgm:cxn modelId="{8FD0EB94-6AA7-4991-B82C-0A999B48A135}" type="presParOf" srcId="{BED0C69C-FF9B-4C57-95FE-20FFD12E32BF}" destId="{6DE8656C-E50F-42C3-86F9-13763764D9F0}" srcOrd="10" destOrd="0" presId="urn:microsoft.com/office/officeart/2005/8/layout/hierarchy2"/>
    <dgm:cxn modelId="{D9A2D9B2-3234-44CD-9B62-BFE0E1F42A04}" type="presParOf" srcId="{6DE8656C-E50F-42C3-86F9-13763764D9F0}" destId="{910C5C37-162D-40CB-8937-48B81E0719B3}" srcOrd="0" destOrd="0" presId="urn:microsoft.com/office/officeart/2005/8/layout/hierarchy2"/>
    <dgm:cxn modelId="{B69F4776-5D0B-481B-8B2F-1FE67C62FFCF}" type="presParOf" srcId="{BED0C69C-FF9B-4C57-95FE-20FFD12E32BF}" destId="{EECDEEE2-F17C-4532-8BC0-C703E9DCF11A}" srcOrd="11" destOrd="0" presId="urn:microsoft.com/office/officeart/2005/8/layout/hierarchy2"/>
    <dgm:cxn modelId="{C1922871-C0E1-4FC5-B435-BBC9CD8E5A82}" type="presParOf" srcId="{EECDEEE2-F17C-4532-8BC0-C703E9DCF11A}" destId="{5686D977-EDA7-4995-8C6C-AB03034335BA}" srcOrd="0" destOrd="0" presId="urn:microsoft.com/office/officeart/2005/8/layout/hierarchy2"/>
    <dgm:cxn modelId="{97EDDCC1-CD5B-4118-A333-6FF46CF713AD}" type="presParOf" srcId="{EECDEEE2-F17C-4532-8BC0-C703E9DCF11A}" destId="{D834F421-EA7F-479D-9D11-EBE1B0E1D38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88AC2-65D2-4EC8-A15E-9F1C02EFE91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94CDA0E-5461-4781-87AE-3B4AD31056EC}">
      <dgm:prSet/>
      <dgm:spPr/>
      <dgm:t>
        <a:bodyPr/>
        <a:lstStyle/>
        <a:p>
          <a:r>
            <a:rPr lang="en-US"/>
            <a:t>Fermi Energy, </a:t>
          </a:r>
        </a:p>
      </dgm:t>
    </dgm:pt>
    <dgm:pt modelId="{814D5FA6-D698-4C63-A94A-099095EDEAD5}" type="parTrans" cxnId="{7DA6FEB2-2B95-494E-81EE-8F58D7CFBC5D}">
      <dgm:prSet/>
      <dgm:spPr/>
      <dgm:t>
        <a:bodyPr/>
        <a:lstStyle/>
        <a:p>
          <a:endParaRPr lang="en-US"/>
        </a:p>
      </dgm:t>
    </dgm:pt>
    <dgm:pt modelId="{BC1A95F3-7A33-4699-AE15-45C1D093604E}" type="sibTrans" cxnId="{7DA6FEB2-2B95-494E-81EE-8F58D7CFBC5D}">
      <dgm:prSet/>
      <dgm:spPr/>
      <dgm:t>
        <a:bodyPr/>
        <a:lstStyle/>
        <a:p>
          <a:endParaRPr lang="en-US"/>
        </a:p>
      </dgm:t>
    </dgm:pt>
    <dgm:pt modelId="{61B94154-B6A8-470A-A963-25558FC3243D}">
      <dgm:prSet/>
      <dgm:spPr/>
      <dgm:t>
        <a:bodyPr/>
        <a:lstStyle/>
        <a:p>
          <a:r>
            <a:rPr lang="en-US"/>
            <a:t>Band Energy, </a:t>
          </a:r>
        </a:p>
      </dgm:t>
    </dgm:pt>
    <dgm:pt modelId="{FEC904A1-18FF-48B5-8476-A7A5C85F3A89}" type="parTrans" cxnId="{940CCA4D-BB29-4C09-B5A0-92ADA5F98B78}">
      <dgm:prSet/>
      <dgm:spPr/>
      <dgm:t>
        <a:bodyPr/>
        <a:lstStyle/>
        <a:p>
          <a:endParaRPr lang="en-US"/>
        </a:p>
      </dgm:t>
    </dgm:pt>
    <dgm:pt modelId="{181A499B-C16C-48A0-A299-17369B26F25E}" type="sibTrans" cxnId="{940CCA4D-BB29-4C09-B5A0-92ADA5F98B78}">
      <dgm:prSet/>
      <dgm:spPr/>
      <dgm:t>
        <a:bodyPr/>
        <a:lstStyle/>
        <a:p>
          <a:endParaRPr lang="en-US"/>
        </a:p>
      </dgm:t>
    </dgm:pt>
    <dgm:pt modelId="{4100331E-01D3-4FA1-9CFE-5A5B697050CF}">
      <dgm:prSet/>
      <dgm:spPr/>
      <dgm:t>
        <a:bodyPr/>
        <a:lstStyle/>
        <a:p>
          <a:r>
            <a:rPr lang="en-US"/>
            <a:t>Number of Electron, </a:t>
          </a:r>
        </a:p>
      </dgm:t>
    </dgm:pt>
    <dgm:pt modelId="{BE5A8F25-4445-43F3-B849-D4D0F98EA5AE}" type="parTrans" cxnId="{1C4D978E-F044-4537-8ABF-D7351A895955}">
      <dgm:prSet/>
      <dgm:spPr/>
      <dgm:t>
        <a:bodyPr/>
        <a:lstStyle/>
        <a:p>
          <a:endParaRPr lang="en-US"/>
        </a:p>
      </dgm:t>
    </dgm:pt>
    <dgm:pt modelId="{5475B809-3F5B-42AE-AB38-A51C287D8E66}" type="sibTrans" cxnId="{1C4D978E-F044-4537-8ABF-D7351A895955}">
      <dgm:prSet/>
      <dgm:spPr/>
      <dgm:t>
        <a:bodyPr/>
        <a:lstStyle/>
        <a:p>
          <a:endParaRPr lang="en-US"/>
        </a:p>
      </dgm:t>
    </dgm:pt>
    <dgm:pt modelId="{042B8C86-0595-429C-8E63-3D3B32AB634A}">
      <dgm:prSet/>
      <dgm:spPr/>
      <dgm:t>
        <a:bodyPr/>
        <a:lstStyle/>
        <a:p>
          <a:r>
            <a:rPr lang="en-US"/>
            <a:t>H0Ene – 0th DFTB Energy, </a:t>
          </a:r>
        </a:p>
      </dgm:t>
    </dgm:pt>
    <dgm:pt modelId="{AE546D75-2825-4E89-BAD8-455075556BF5}" type="parTrans" cxnId="{4ABEEB30-4062-40D0-B186-808204A57F41}">
      <dgm:prSet/>
      <dgm:spPr/>
      <dgm:t>
        <a:bodyPr/>
        <a:lstStyle/>
        <a:p>
          <a:endParaRPr lang="en-US"/>
        </a:p>
      </dgm:t>
    </dgm:pt>
    <dgm:pt modelId="{59852378-0A94-4141-91F8-9783316BF819}" type="sibTrans" cxnId="{4ABEEB30-4062-40D0-B186-808204A57F41}">
      <dgm:prSet/>
      <dgm:spPr/>
      <dgm:t>
        <a:bodyPr/>
        <a:lstStyle/>
        <a:p>
          <a:endParaRPr lang="en-US"/>
        </a:p>
      </dgm:t>
    </dgm:pt>
    <dgm:pt modelId="{B7E9915C-96F4-4D5C-AF8F-EB0EFA6B3ACB}">
      <dgm:prSet/>
      <dgm:spPr/>
      <dgm:t>
        <a:bodyPr/>
        <a:lstStyle/>
        <a:p>
          <a:r>
            <a:rPr lang="en-US"/>
            <a:t>SccEne – Second DFTB Energy, </a:t>
          </a:r>
        </a:p>
      </dgm:t>
    </dgm:pt>
    <dgm:pt modelId="{AC7DA00A-257C-42B3-A000-06BCF7FF3B88}" type="parTrans" cxnId="{29D20A55-BD51-490E-9207-03A6928DFCCD}">
      <dgm:prSet/>
      <dgm:spPr/>
      <dgm:t>
        <a:bodyPr/>
        <a:lstStyle/>
        <a:p>
          <a:endParaRPr lang="en-US"/>
        </a:p>
      </dgm:t>
    </dgm:pt>
    <dgm:pt modelId="{B7BC4436-A259-47DD-9989-1B0D8C944822}" type="sibTrans" cxnId="{29D20A55-BD51-490E-9207-03A6928DFCCD}">
      <dgm:prSet/>
      <dgm:spPr/>
      <dgm:t>
        <a:bodyPr/>
        <a:lstStyle/>
        <a:p>
          <a:endParaRPr lang="en-US"/>
        </a:p>
      </dgm:t>
    </dgm:pt>
    <dgm:pt modelId="{F8DA26B2-916E-4774-8065-A972E992DFAB}">
      <dgm:prSet/>
      <dgm:spPr/>
      <dgm:t>
        <a:bodyPr/>
        <a:lstStyle/>
        <a:p>
          <a:r>
            <a:rPr lang="en-US"/>
            <a:t>3rdEne – 3rd DFTB Energy, </a:t>
          </a:r>
        </a:p>
      </dgm:t>
    </dgm:pt>
    <dgm:pt modelId="{8D59262D-12BE-4567-806D-F3944C28A342}" type="parTrans" cxnId="{542A1BD7-9ECB-4BCE-897C-9ABE7F4FBFE0}">
      <dgm:prSet/>
      <dgm:spPr/>
      <dgm:t>
        <a:bodyPr/>
        <a:lstStyle/>
        <a:p>
          <a:endParaRPr lang="en-US"/>
        </a:p>
      </dgm:t>
    </dgm:pt>
    <dgm:pt modelId="{D7AE3665-4061-4208-991A-8AF59B5DD614}" type="sibTrans" cxnId="{542A1BD7-9ECB-4BCE-897C-9ABE7F4FBFE0}">
      <dgm:prSet/>
      <dgm:spPr/>
      <dgm:t>
        <a:bodyPr/>
        <a:lstStyle/>
        <a:p>
          <a:endParaRPr lang="en-US"/>
        </a:p>
      </dgm:t>
    </dgm:pt>
    <dgm:pt modelId="{141E3124-5A2F-47F6-86B9-61D3EC2A84FD}">
      <dgm:prSet/>
      <dgm:spPr/>
      <dgm:t>
        <a:bodyPr/>
        <a:lstStyle/>
        <a:p>
          <a:r>
            <a:rPr lang="en-US"/>
            <a:t>Repulsive Energy, </a:t>
          </a:r>
        </a:p>
      </dgm:t>
    </dgm:pt>
    <dgm:pt modelId="{4AF92DEA-2CA9-4F73-9A79-A35FE0996E28}" type="parTrans" cxnId="{AF10BCFE-5269-442B-9EA1-46E49BE58672}">
      <dgm:prSet/>
      <dgm:spPr/>
      <dgm:t>
        <a:bodyPr/>
        <a:lstStyle/>
        <a:p>
          <a:endParaRPr lang="en-US"/>
        </a:p>
      </dgm:t>
    </dgm:pt>
    <dgm:pt modelId="{D7F4924B-16E0-46B0-9590-E8A19AF90C4C}" type="sibTrans" cxnId="{AF10BCFE-5269-442B-9EA1-46E49BE58672}">
      <dgm:prSet/>
      <dgm:spPr/>
      <dgm:t>
        <a:bodyPr/>
        <a:lstStyle/>
        <a:p>
          <a:endParaRPr lang="en-US"/>
        </a:p>
      </dgm:t>
    </dgm:pt>
    <dgm:pt modelId="{6BA4E47D-EABD-49DC-8B58-88BED8AE2996}">
      <dgm:prSet/>
      <dgm:spPr/>
      <dgm:t>
        <a:bodyPr/>
        <a:lstStyle/>
        <a:p>
          <a:r>
            <a:rPr lang="en-US"/>
            <a:t>mbdEne, </a:t>
          </a:r>
        </a:p>
      </dgm:t>
    </dgm:pt>
    <dgm:pt modelId="{CF371459-6489-45A7-88B6-109FC490DD30}" type="parTrans" cxnId="{5ACFD400-3E56-44F4-98F9-2CFDDCCAD1D5}">
      <dgm:prSet/>
      <dgm:spPr/>
      <dgm:t>
        <a:bodyPr/>
        <a:lstStyle/>
        <a:p>
          <a:endParaRPr lang="en-US"/>
        </a:p>
      </dgm:t>
    </dgm:pt>
    <dgm:pt modelId="{5B7F0171-E947-43E1-BE90-9D4EE829D880}" type="sibTrans" cxnId="{5ACFD400-3E56-44F4-98F9-2CFDDCCAD1D5}">
      <dgm:prSet/>
      <dgm:spPr/>
      <dgm:t>
        <a:bodyPr/>
        <a:lstStyle/>
        <a:p>
          <a:endParaRPr lang="en-US"/>
        </a:p>
      </dgm:t>
    </dgm:pt>
    <dgm:pt modelId="{76D676C3-A04B-4FD4-B32A-3F5BE4804ECE}">
      <dgm:prSet/>
      <dgm:spPr/>
      <dgm:t>
        <a:bodyPr/>
        <a:lstStyle/>
        <a:p>
          <a:r>
            <a:rPr lang="en-US"/>
            <a:t>Tbdip – Dipole Moment, </a:t>
          </a:r>
        </a:p>
      </dgm:t>
    </dgm:pt>
    <dgm:pt modelId="{44040C63-BC6F-47A2-9739-084EA34A46E2}" type="parTrans" cxnId="{35D7DA7D-4A98-4580-9082-2D04930C075F}">
      <dgm:prSet/>
      <dgm:spPr/>
      <dgm:t>
        <a:bodyPr/>
        <a:lstStyle/>
        <a:p>
          <a:endParaRPr lang="en-US"/>
        </a:p>
      </dgm:t>
    </dgm:pt>
    <dgm:pt modelId="{4FB006B7-8219-4FEB-9D79-0AEDB5334C98}" type="sibTrans" cxnId="{35D7DA7D-4A98-4580-9082-2D04930C075F}">
      <dgm:prSet/>
      <dgm:spPr/>
      <dgm:t>
        <a:bodyPr/>
        <a:lstStyle/>
        <a:p>
          <a:endParaRPr lang="en-US"/>
        </a:p>
      </dgm:t>
    </dgm:pt>
    <dgm:pt modelId="{2FD9A45F-284C-4B7D-B43F-A77CD6EF64B9}">
      <dgm:prSet/>
      <dgm:spPr/>
      <dgm:t>
        <a:bodyPr/>
        <a:lstStyle/>
        <a:p>
          <a:r>
            <a:rPr lang="en-US"/>
            <a:t>Tbeig – Eigen Value, </a:t>
          </a:r>
        </a:p>
      </dgm:t>
    </dgm:pt>
    <dgm:pt modelId="{F238E6F8-BBB2-4967-90F2-43A42BDEC3F8}" type="parTrans" cxnId="{FC1F836E-6A5A-4CF4-810D-A8437A69DF2A}">
      <dgm:prSet/>
      <dgm:spPr/>
      <dgm:t>
        <a:bodyPr/>
        <a:lstStyle/>
        <a:p>
          <a:endParaRPr lang="en-US"/>
        </a:p>
      </dgm:t>
    </dgm:pt>
    <dgm:pt modelId="{F45E0EA4-2F10-4FEA-B962-EC1BD50B25F6}" type="sibTrans" cxnId="{FC1F836E-6A5A-4CF4-810D-A8437A69DF2A}">
      <dgm:prSet/>
      <dgm:spPr/>
      <dgm:t>
        <a:bodyPr/>
        <a:lstStyle/>
        <a:p>
          <a:endParaRPr lang="en-US"/>
        </a:p>
      </dgm:t>
    </dgm:pt>
    <dgm:pt modelId="{3979F623-BA19-4381-B578-AED64E0CC492}">
      <dgm:prSet/>
      <dgm:spPr/>
      <dgm:t>
        <a:bodyPr/>
        <a:lstStyle/>
        <a:p>
          <a:r>
            <a:rPr lang="en-US"/>
            <a:t>TBchg – Electronic Charge</a:t>
          </a:r>
        </a:p>
      </dgm:t>
    </dgm:pt>
    <dgm:pt modelId="{F6BE0BE3-E31F-454C-AE3C-F5DFFD46B9B1}" type="parTrans" cxnId="{BD43FC4A-162D-44D5-84CA-A887ADDC6F92}">
      <dgm:prSet/>
      <dgm:spPr/>
      <dgm:t>
        <a:bodyPr/>
        <a:lstStyle/>
        <a:p>
          <a:endParaRPr lang="en-US"/>
        </a:p>
      </dgm:t>
    </dgm:pt>
    <dgm:pt modelId="{03DC016E-AC70-43F6-A6E8-D65812DC8FD9}" type="sibTrans" cxnId="{BD43FC4A-162D-44D5-84CA-A887ADDC6F92}">
      <dgm:prSet/>
      <dgm:spPr/>
      <dgm:t>
        <a:bodyPr/>
        <a:lstStyle/>
        <a:p>
          <a:endParaRPr lang="en-US"/>
        </a:p>
      </dgm:t>
    </dgm:pt>
    <dgm:pt modelId="{384D41FB-1AB2-4E35-B94F-962E4D22EE6B}" type="pres">
      <dgm:prSet presAssocID="{2F888AC2-65D2-4EC8-A15E-9F1C02EFE91B}" presName="diagram" presStyleCnt="0">
        <dgm:presLayoutVars>
          <dgm:dir/>
          <dgm:resizeHandles val="exact"/>
        </dgm:presLayoutVars>
      </dgm:prSet>
      <dgm:spPr/>
    </dgm:pt>
    <dgm:pt modelId="{2FAC891B-7312-49D8-A9AF-D6BE0CD75EB5}" type="pres">
      <dgm:prSet presAssocID="{794CDA0E-5461-4781-87AE-3B4AD31056EC}" presName="node" presStyleLbl="node1" presStyleIdx="0" presStyleCnt="11">
        <dgm:presLayoutVars>
          <dgm:bulletEnabled val="1"/>
        </dgm:presLayoutVars>
      </dgm:prSet>
      <dgm:spPr/>
    </dgm:pt>
    <dgm:pt modelId="{50FB3A05-A45E-44DF-A9C8-4AE87E81AC80}" type="pres">
      <dgm:prSet presAssocID="{BC1A95F3-7A33-4699-AE15-45C1D093604E}" presName="sibTrans" presStyleCnt="0"/>
      <dgm:spPr/>
    </dgm:pt>
    <dgm:pt modelId="{8F4B9558-B8D3-44E8-A612-BE3BBE64BFE0}" type="pres">
      <dgm:prSet presAssocID="{61B94154-B6A8-470A-A963-25558FC3243D}" presName="node" presStyleLbl="node1" presStyleIdx="1" presStyleCnt="11">
        <dgm:presLayoutVars>
          <dgm:bulletEnabled val="1"/>
        </dgm:presLayoutVars>
      </dgm:prSet>
      <dgm:spPr/>
    </dgm:pt>
    <dgm:pt modelId="{64A26AB7-057B-4630-B330-4032DC72C048}" type="pres">
      <dgm:prSet presAssocID="{181A499B-C16C-48A0-A299-17369B26F25E}" presName="sibTrans" presStyleCnt="0"/>
      <dgm:spPr/>
    </dgm:pt>
    <dgm:pt modelId="{13B9CA07-1000-43FA-8894-9EFED44F8286}" type="pres">
      <dgm:prSet presAssocID="{4100331E-01D3-4FA1-9CFE-5A5B697050CF}" presName="node" presStyleLbl="node1" presStyleIdx="2" presStyleCnt="11">
        <dgm:presLayoutVars>
          <dgm:bulletEnabled val="1"/>
        </dgm:presLayoutVars>
      </dgm:prSet>
      <dgm:spPr/>
    </dgm:pt>
    <dgm:pt modelId="{916ABE15-BEB2-45F2-BC99-C21676CEEFFE}" type="pres">
      <dgm:prSet presAssocID="{5475B809-3F5B-42AE-AB38-A51C287D8E66}" presName="sibTrans" presStyleCnt="0"/>
      <dgm:spPr/>
    </dgm:pt>
    <dgm:pt modelId="{D6142610-35A3-4779-878D-F520F20A2A1D}" type="pres">
      <dgm:prSet presAssocID="{042B8C86-0595-429C-8E63-3D3B32AB634A}" presName="node" presStyleLbl="node1" presStyleIdx="3" presStyleCnt="11">
        <dgm:presLayoutVars>
          <dgm:bulletEnabled val="1"/>
        </dgm:presLayoutVars>
      </dgm:prSet>
      <dgm:spPr/>
    </dgm:pt>
    <dgm:pt modelId="{9CFF2CB5-B3A3-476E-845D-975C42A325A6}" type="pres">
      <dgm:prSet presAssocID="{59852378-0A94-4141-91F8-9783316BF819}" presName="sibTrans" presStyleCnt="0"/>
      <dgm:spPr/>
    </dgm:pt>
    <dgm:pt modelId="{63A414E1-8D02-4A1D-926B-B940C8E7F821}" type="pres">
      <dgm:prSet presAssocID="{B7E9915C-96F4-4D5C-AF8F-EB0EFA6B3ACB}" presName="node" presStyleLbl="node1" presStyleIdx="4" presStyleCnt="11">
        <dgm:presLayoutVars>
          <dgm:bulletEnabled val="1"/>
        </dgm:presLayoutVars>
      </dgm:prSet>
      <dgm:spPr/>
    </dgm:pt>
    <dgm:pt modelId="{9AD5E50F-54F6-479A-A66C-94F2AE33970B}" type="pres">
      <dgm:prSet presAssocID="{B7BC4436-A259-47DD-9989-1B0D8C944822}" presName="sibTrans" presStyleCnt="0"/>
      <dgm:spPr/>
    </dgm:pt>
    <dgm:pt modelId="{1D9C205E-5097-444A-B37E-740D7A1738FE}" type="pres">
      <dgm:prSet presAssocID="{F8DA26B2-916E-4774-8065-A972E992DFAB}" presName="node" presStyleLbl="node1" presStyleIdx="5" presStyleCnt="11">
        <dgm:presLayoutVars>
          <dgm:bulletEnabled val="1"/>
        </dgm:presLayoutVars>
      </dgm:prSet>
      <dgm:spPr/>
    </dgm:pt>
    <dgm:pt modelId="{96D083E3-0D5D-4256-9F2B-BAC16932B974}" type="pres">
      <dgm:prSet presAssocID="{D7AE3665-4061-4208-991A-8AF59B5DD614}" presName="sibTrans" presStyleCnt="0"/>
      <dgm:spPr/>
    </dgm:pt>
    <dgm:pt modelId="{0DEBD351-FB6F-475D-91D6-5191C4B0D77B}" type="pres">
      <dgm:prSet presAssocID="{141E3124-5A2F-47F6-86B9-61D3EC2A84FD}" presName="node" presStyleLbl="node1" presStyleIdx="6" presStyleCnt="11">
        <dgm:presLayoutVars>
          <dgm:bulletEnabled val="1"/>
        </dgm:presLayoutVars>
      </dgm:prSet>
      <dgm:spPr/>
    </dgm:pt>
    <dgm:pt modelId="{64A329B0-F3E0-442C-BE6E-F9264C627E50}" type="pres">
      <dgm:prSet presAssocID="{D7F4924B-16E0-46B0-9590-E8A19AF90C4C}" presName="sibTrans" presStyleCnt="0"/>
      <dgm:spPr/>
    </dgm:pt>
    <dgm:pt modelId="{497F4E52-F434-42F5-9E09-CFE5097588DB}" type="pres">
      <dgm:prSet presAssocID="{6BA4E47D-EABD-49DC-8B58-88BED8AE2996}" presName="node" presStyleLbl="node1" presStyleIdx="7" presStyleCnt="11">
        <dgm:presLayoutVars>
          <dgm:bulletEnabled val="1"/>
        </dgm:presLayoutVars>
      </dgm:prSet>
      <dgm:spPr/>
    </dgm:pt>
    <dgm:pt modelId="{4202C527-631E-4FA0-A6A3-B8FBAF05F4CA}" type="pres">
      <dgm:prSet presAssocID="{5B7F0171-E947-43E1-BE90-9D4EE829D880}" presName="sibTrans" presStyleCnt="0"/>
      <dgm:spPr/>
    </dgm:pt>
    <dgm:pt modelId="{83EB56A5-963D-412A-BAF8-E398805FD0F9}" type="pres">
      <dgm:prSet presAssocID="{76D676C3-A04B-4FD4-B32A-3F5BE4804ECE}" presName="node" presStyleLbl="node1" presStyleIdx="8" presStyleCnt="11">
        <dgm:presLayoutVars>
          <dgm:bulletEnabled val="1"/>
        </dgm:presLayoutVars>
      </dgm:prSet>
      <dgm:spPr/>
    </dgm:pt>
    <dgm:pt modelId="{1661692D-3FF5-48C5-9C65-7EDD6C2D6A6F}" type="pres">
      <dgm:prSet presAssocID="{4FB006B7-8219-4FEB-9D79-0AEDB5334C98}" presName="sibTrans" presStyleCnt="0"/>
      <dgm:spPr/>
    </dgm:pt>
    <dgm:pt modelId="{2D94464D-DE3B-42D5-AB49-5268BD8A3DAC}" type="pres">
      <dgm:prSet presAssocID="{2FD9A45F-284C-4B7D-B43F-A77CD6EF64B9}" presName="node" presStyleLbl="node1" presStyleIdx="9" presStyleCnt="11">
        <dgm:presLayoutVars>
          <dgm:bulletEnabled val="1"/>
        </dgm:presLayoutVars>
      </dgm:prSet>
      <dgm:spPr/>
    </dgm:pt>
    <dgm:pt modelId="{8686D9BD-077F-4BA5-AA87-9A2A6E1A1010}" type="pres">
      <dgm:prSet presAssocID="{F45E0EA4-2F10-4FEA-B962-EC1BD50B25F6}" presName="sibTrans" presStyleCnt="0"/>
      <dgm:spPr/>
    </dgm:pt>
    <dgm:pt modelId="{A599C885-6F2D-4A4A-AA1B-A8102F029D87}" type="pres">
      <dgm:prSet presAssocID="{3979F623-BA19-4381-B578-AED64E0CC492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ACFD400-3E56-44F4-98F9-2CFDDCCAD1D5}" srcId="{2F888AC2-65D2-4EC8-A15E-9F1C02EFE91B}" destId="{6BA4E47D-EABD-49DC-8B58-88BED8AE2996}" srcOrd="7" destOrd="0" parTransId="{CF371459-6489-45A7-88B6-109FC490DD30}" sibTransId="{5B7F0171-E947-43E1-BE90-9D4EE829D880}"/>
    <dgm:cxn modelId="{FAD8BC04-EBF5-4E03-B7F3-978A975940CE}" type="presOf" srcId="{76D676C3-A04B-4FD4-B32A-3F5BE4804ECE}" destId="{83EB56A5-963D-412A-BAF8-E398805FD0F9}" srcOrd="0" destOrd="0" presId="urn:microsoft.com/office/officeart/2005/8/layout/default"/>
    <dgm:cxn modelId="{54B78C0D-13C8-4E23-930B-9808E4833958}" type="presOf" srcId="{B7E9915C-96F4-4D5C-AF8F-EB0EFA6B3ACB}" destId="{63A414E1-8D02-4A1D-926B-B940C8E7F821}" srcOrd="0" destOrd="0" presId="urn:microsoft.com/office/officeart/2005/8/layout/default"/>
    <dgm:cxn modelId="{DD90A910-A48C-4AA1-B28D-E125918FD722}" type="presOf" srcId="{794CDA0E-5461-4781-87AE-3B4AD31056EC}" destId="{2FAC891B-7312-49D8-A9AF-D6BE0CD75EB5}" srcOrd="0" destOrd="0" presId="urn:microsoft.com/office/officeart/2005/8/layout/default"/>
    <dgm:cxn modelId="{F08BAA30-B966-43FB-BF38-05F7CC1090A8}" type="presOf" srcId="{6BA4E47D-EABD-49DC-8B58-88BED8AE2996}" destId="{497F4E52-F434-42F5-9E09-CFE5097588DB}" srcOrd="0" destOrd="0" presId="urn:microsoft.com/office/officeart/2005/8/layout/default"/>
    <dgm:cxn modelId="{4ABEEB30-4062-40D0-B186-808204A57F41}" srcId="{2F888AC2-65D2-4EC8-A15E-9F1C02EFE91B}" destId="{042B8C86-0595-429C-8E63-3D3B32AB634A}" srcOrd="3" destOrd="0" parTransId="{AE546D75-2825-4E89-BAD8-455075556BF5}" sibTransId="{59852378-0A94-4141-91F8-9783316BF819}"/>
    <dgm:cxn modelId="{20C17534-C922-4F31-8B8F-96ABA889AFA6}" type="presOf" srcId="{3979F623-BA19-4381-B578-AED64E0CC492}" destId="{A599C885-6F2D-4A4A-AA1B-A8102F029D87}" srcOrd="0" destOrd="0" presId="urn:microsoft.com/office/officeart/2005/8/layout/default"/>
    <dgm:cxn modelId="{7C705535-9724-40C3-8B1E-78F86C9E24D3}" type="presOf" srcId="{2FD9A45F-284C-4B7D-B43F-A77CD6EF64B9}" destId="{2D94464D-DE3B-42D5-AB49-5268BD8A3DAC}" srcOrd="0" destOrd="0" presId="urn:microsoft.com/office/officeart/2005/8/layout/default"/>
    <dgm:cxn modelId="{7548AD38-084B-4567-A180-0FF125DF3D83}" type="presOf" srcId="{F8DA26B2-916E-4774-8065-A972E992DFAB}" destId="{1D9C205E-5097-444A-B37E-740D7A1738FE}" srcOrd="0" destOrd="0" presId="urn:microsoft.com/office/officeart/2005/8/layout/default"/>
    <dgm:cxn modelId="{08A94740-94FD-47C1-8E77-8A8B343A5588}" type="presOf" srcId="{61B94154-B6A8-470A-A963-25558FC3243D}" destId="{8F4B9558-B8D3-44E8-A612-BE3BBE64BFE0}" srcOrd="0" destOrd="0" presId="urn:microsoft.com/office/officeart/2005/8/layout/default"/>
    <dgm:cxn modelId="{F64CC248-4E65-42B0-A731-DF8F6CFAC4B2}" type="presOf" srcId="{2F888AC2-65D2-4EC8-A15E-9F1C02EFE91B}" destId="{384D41FB-1AB2-4E35-B94F-962E4D22EE6B}" srcOrd="0" destOrd="0" presId="urn:microsoft.com/office/officeart/2005/8/layout/default"/>
    <dgm:cxn modelId="{BD43FC4A-162D-44D5-84CA-A887ADDC6F92}" srcId="{2F888AC2-65D2-4EC8-A15E-9F1C02EFE91B}" destId="{3979F623-BA19-4381-B578-AED64E0CC492}" srcOrd="10" destOrd="0" parTransId="{F6BE0BE3-E31F-454C-AE3C-F5DFFD46B9B1}" sibTransId="{03DC016E-AC70-43F6-A6E8-D65812DC8FD9}"/>
    <dgm:cxn modelId="{1BE8796B-CE57-407F-90FC-7743B2C55318}" type="presOf" srcId="{042B8C86-0595-429C-8E63-3D3B32AB634A}" destId="{D6142610-35A3-4779-878D-F520F20A2A1D}" srcOrd="0" destOrd="0" presId="urn:microsoft.com/office/officeart/2005/8/layout/default"/>
    <dgm:cxn modelId="{940CCA4D-BB29-4C09-B5A0-92ADA5F98B78}" srcId="{2F888AC2-65D2-4EC8-A15E-9F1C02EFE91B}" destId="{61B94154-B6A8-470A-A963-25558FC3243D}" srcOrd="1" destOrd="0" parTransId="{FEC904A1-18FF-48B5-8476-A7A5C85F3A89}" sibTransId="{181A499B-C16C-48A0-A299-17369B26F25E}"/>
    <dgm:cxn modelId="{FC1F836E-6A5A-4CF4-810D-A8437A69DF2A}" srcId="{2F888AC2-65D2-4EC8-A15E-9F1C02EFE91B}" destId="{2FD9A45F-284C-4B7D-B43F-A77CD6EF64B9}" srcOrd="9" destOrd="0" parTransId="{F238E6F8-BBB2-4967-90F2-43A42BDEC3F8}" sibTransId="{F45E0EA4-2F10-4FEA-B962-EC1BD50B25F6}"/>
    <dgm:cxn modelId="{29D20A55-BD51-490E-9207-03A6928DFCCD}" srcId="{2F888AC2-65D2-4EC8-A15E-9F1C02EFE91B}" destId="{B7E9915C-96F4-4D5C-AF8F-EB0EFA6B3ACB}" srcOrd="4" destOrd="0" parTransId="{AC7DA00A-257C-42B3-A000-06BCF7FF3B88}" sibTransId="{B7BC4436-A259-47DD-9989-1B0D8C944822}"/>
    <dgm:cxn modelId="{35D7DA7D-4A98-4580-9082-2D04930C075F}" srcId="{2F888AC2-65D2-4EC8-A15E-9F1C02EFE91B}" destId="{76D676C3-A04B-4FD4-B32A-3F5BE4804ECE}" srcOrd="8" destOrd="0" parTransId="{44040C63-BC6F-47A2-9739-084EA34A46E2}" sibTransId="{4FB006B7-8219-4FEB-9D79-0AEDB5334C98}"/>
    <dgm:cxn modelId="{1C4D978E-F044-4537-8ABF-D7351A895955}" srcId="{2F888AC2-65D2-4EC8-A15E-9F1C02EFE91B}" destId="{4100331E-01D3-4FA1-9CFE-5A5B697050CF}" srcOrd="2" destOrd="0" parTransId="{BE5A8F25-4445-43F3-B849-D4D0F98EA5AE}" sibTransId="{5475B809-3F5B-42AE-AB38-A51C287D8E66}"/>
    <dgm:cxn modelId="{7DA6FEB2-2B95-494E-81EE-8F58D7CFBC5D}" srcId="{2F888AC2-65D2-4EC8-A15E-9F1C02EFE91B}" destId="{794CDA0E-5461-4781-87AE-3B4AD31056EC}" srcOrd="0" destOrd="0" parTransId="{814D5FA6-D698-4C63-A94A-099095EDEAD5}" sibTransId="{BC1A95F3-7A33-4699-AE15-45C1D093604E}"/>
    <dgm:cxn modelId="{542A1BD7-9ECB-4BCE-897C-9ABE7F4FBFE0}" srcId="{2F888AC2-65D2-4EC8-A15E-9F1C02EFE91B}" destId="{F8DA26B2-916E-4774-8065-A972E992DFAB}" srcOrd="5" destOrd="0" parTransId="{8D59262D-12BE-4567-806D-F3944C28A342}" sibTransId="{D7AE3665-4061-4208-991A-8AF59B5DD614}"/>
    <dgm:cxn modelId="{FE8D9DF1-0E57-4F51-87FF-440D3931332B}" type="presOf" srcId="{141E3124-5A2F-47F6-86B9-61D3EC2A84FD}" destId="{0DEBD351-FB6F-475D-91D6-5191C4B0D77B}" srcOrd="0" destOrd="0" presId="urn:microsoft.com/office/officeart/2005/8/layout/default"/>
    <dgm:cxn modelId="{281868F7-FC63-4164-BA82-A7B0901909C7}" type="presOf" srcId="{4100331E-01D3-4FA1-9CFE-5A5B697050CF}" destId="{13B9CA07-1000-43FA-8894-9EFED44F8286}" srcOrd="0" destOrd="0" presId="urn:microsoft.com/office/officeart/2005/8/layout/default"/>
    <dgm:cxn modelId="{AF10BCFE-5269-442B-9EA1-46E49BE58672}" srcId="{2F888AC2-65D2-4EC8-A15E-9F1C02EFE91B}" destId="{141E3124-5A2F-47F6-86B9-61D3EC2A84FD}" srcOrd="6" destOrd="0" parTransId="{4AF92DEA-2CA9-4F73-9A79-A35FE0996E28}" sibTransId="{D7F4924B-16E0-46B0-9590-E8A19AF90C4C}"/>
    <dgm:cxn modelId="{6DFADC03-C11D-4C2C-9FD3-0BC38D2126AC}" type="presParOf" srcId="{384D41FB-1AB2-4E35-B94F-962E4D22EE6B}" destId="{2FAC891B-7312-49D8-A9AF-D6BE0CD75EB5}" srcOrd="0" destOrd="0" presId="urn:microsoft.com/office/officeart/2005/8/layout/default"/>
    <dgm:cxn modelId="{6311FBDF-50B0-40B7-971B-598069C45A1A}" type="presParOf" srcId="{384D41FB-1AB2-4E35-B94F-962E4D22EE6B}" destId="{50FB3A05-A45E-44DF-A9C8-4AE87E81AC80}" srcOrd="1" destOrd="0" presId="urn:microsoft.com/office/officeart/2005/8/layout/default"/>
    <dgm:cxn modelId="{7876D1CC-9283-411D-A4CE-CE6C80CEA64F}" type="presParOf" srcId="{384D41FB-1AB2-4E35-B94F-962E4D22EE6B}" destId="{8F4B9558-B8D3-44E8-A612-BE3BBE64BFE0}" srcOrd="2" destOrd="0" presId="urn:microsoft.com/office/officeart/2005/8/layout/default"/>
    <dgm:cxn modelId="{9E438621-6EFF-45F3-A393-D9DBFE5CE5CB}" type="presParOf" srcId="{384D41FB-1AB2-4E35-B94F-962E4D22EE6B}" destId="{64A26AB7-057B-4630-B330-4032DC72C048}" srcOrd="3" destOrd="0" presId="urn:microsoft.com/office/officeart/2005/8/layout/default"/>
    <dgm:cxn modelId="{0AAD63B2-0993-46C8-8408-81BE96CBE827}" type="presParOf" srcId="{384D41FB-1AB2-4E35-B94F-962E4D22EE6B}" destId="{13B9CA07-1000-43FA-8894-9EFED44F8286}" srcOrd="4" destOrd="0" presId="urn:microsoft.com/office/officeart/2005/8/layout/default"/>
    <dgm:cxn modelId="{D7C2D3FE-B808-4AB2-9B0C-2A2AC8A23189}" type="presParOf" srcId="{384D41FB-1AB2-4E35-B94F-962E4D22EE6B}" destId="{916ABE15-BEB2-45F2-BC99-C21676CEEFFE}" srcOrd="5" destOrd="0" presId="urn:microsoft.com/office/officeart/2005/8/layout/default"/>
    <dgm:cxn modelId="{B80ADC49-3E11-4B26-8B39-E799EA6CA1CB}" type="presParOf" srcId="{384D41FB-1AB2-4E35-B94F-962E4D22EE6B}" destId="{D6142610-35A3-4779-878D-F520F20A2A1D}" srcOrd="6" destOrd="0" presId="urn:microsoft.com/office/officeart/2005/8/layout/default"/>
    <dgm:cxn modelId="{BE144B78-ECAA-49D4-B3A8-A44D69FF88C0}" type="presParOf" srcId="{384D41FB-1AB2-4E35-B94F-962E4D22EE6B}" destId="{9CFF2CB5-B3A3-476E-845D-975C42A325A6}" srcOrd="7" destOrd="0" presId="urn:microsoft.com/office/officeart/2005/8/layout/default"/>
    <dgm:cxn modelId="{34967904-7BC6-4BBD-B26D-30A170D356F4}" type="presParOf" srcId="{384D41FB-1AB2-4E35-B94F-962E4D22EE6B}" destId="{63A414E1-8D02-4A1D-926B-B940C8E7F821}" srcOrd="8" destOrd="0" presId="urn:microsoft.com/office/officeart/2005/8/layout/default"/>
    <dgm:cxn modelId="{F4C54FB6-6E17-4DD1-9B04-48D856A5B810}" type="presParOf" srcId="{384D41FB-1AB2-4E35-B94F-962E4D22EE6B}" destId="{9AD5E50F-54F6-479A-A66C-94F2AE33970B}" srcOrd="9" destOrd="0" presId="urn:microsoft.com/office/officeart/2005/8/layout/default"/>
    <dgm:cxn modelId="{E85EC15C-02E6-49BC-B51B-BE7FC87A0C19}" type="presParOf" srcId="{384D41FB-1AB2-4E35-B94F-962E4D22EE6B}" destId="{1D9C205E-5097-444A-B37E-740D7A1738FE}" srcOrd="10" destOrd="0" presId="urn:microsoft.com/office/officeart/2005/8/layout/default"/>
    <dgm:cxn modelId="{06FD95F3-AE02-4E0D-A48C-892C5448BA3F}" type="presParOf" srcId="{384D41FB-1AB2-4E35-B94F-962E4D22EE6B}" destId="{96D083E3-0D5D-4256-9F2B-BAC16932B974}" srcOrd="11" destOrd="0" presId="urn:microsoft.com/office/officeart/2005/8/layout/default"/>
    <dgm:cxn modelId="{F9A08404-F9D8-48D5-9200-4762810AF731}" type="presParOf" srcId="{384D41FB-1AB2-4E35-B94F-962E4D22EE6B}" destId="{0DEBD351-FB6F-475D-91D6-5191C4B0D77B}" srcOrd="12" destOrd="0" presId="urn:microsoft.com/office/officeart/2005/8/layout/default"/>
    <dgm:cxn modelId="{3B375443-CE40-41CA-A7F5-75A363556583}" type="presParOf" srcId="{384D41FB-1AB2-4E35-B94F-962E4D22EE6B}" destId="{64A329B0-F3E0-442C-BE6E-F9264C627E50}" srcOrd="13" destOrd="0" presId="urn:microsoft.com/office/officeart/2005/8/layout/default"/>
    <dgm:cxn modelId="{38293B29-AF15-4F0D-A2F2-13F7BF63AA88}" type="presParOf" srcId="{384D41FB-1AB2-4E35-B94F-962E4D22EE6B}" destId="{497F4E52-F434-42F5-9E09-CFE5097588DB}" srcOrd="14" destOrd="0" presId="urn:microsoft.com/office/officeart/2005/8/layout/default"/>
    <dgm:cxn modelId="{C406A038-5151-4090-A62B-E4B6156D75F8}" type="presParOf" srcId="{384D41FB-1AB2-4E35-B94F-962E4D22EE6B}" destId="{4202C527-631E-4FA0-A6A3-B8FBAF05F4CA}" srcOrd="15" destOrd="0" presId="urn:microsoft.com/office/officeart/2005/8/layout/default"/>
    <dgm:cxn modelId="{0428962C-1F24-4E45-A626-424EBD122E28}" type="presParOf" srcId="{384D41FB-1AB2-4E35-B94F-962E4D22EE6B}" destId="{83EB56A5-963D-412A-BAF8-E398805FD0F9}" srcOrd="16" destOrd="0" presId="urn:microsoft.com/office/officeart/2005/8/layout/default"/>
    <dgm:cxn modelId="{9AF7F16D-AB2B-43F5-B6C1-FF18E3F608FD}" type="presParOf" srcId="{384D41FB-1AB2-4E35-B94F-962E4D22EE6B}" destId="{1661692D-3FF5-48C5-9C65-7EDD6C2D6A6F}" srcOrd="17" destOrd="0" presId="urn:microsoft.com/office/officeart/2005/8/layout/default"/>
    <dgm:cxn modelId="{D49314A9-30E8-4A03-B5B1-99EF31922795}" type="presParOf" srcId="{384D41FB-1AB2-4E35-B94F-962E4D22EE6B}" destId="{2D94464D-DE3B-42D5-AB49-5268BD8A3DAC}" srcOrd="18" destOrd="0" presId="urn:microsoft.com/office/officeart/2005/8/layout/default"/>
    <dgm:cxn modelId="{C4F7C542-8801-446A-839A-B6A107FFEF42}" type="presParOf" srcId="{384D41FB-1AB2-4E35-B94F-962E4D22EE6B}" destId="{8686D9BD-077F-4BA5-AA87-9A2A6E1A1010}" srcOrd="19" destOrd="0" presId="urn:microsoft.com/office/officeart/2005/8/layout/default"/>
    <dgm:cxn modelId="{D39883AD-8355-4491-9E7C-3A8800E464F0}" type="presParOf" srcId="{384D41FB-1AB2-4E35-B94F-962E4D22EE6B}" destId="{A599C885-6F2D-4A4A-AA1B-A8102F029D87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E33385-580A-407F-BBE9-CDDB352FC22D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C5F10E-31B2-4704-A03B-56A51FEE8AC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Training size: 30,000; validation size: 1,000; test size: 10,000 – Non-Equilibrium dataset</a:t>
          </a:r>
          <a:endParaRPr lang="en-US" b="0" dirty="0"/>
        </a:p>
      </dgm:t>
    </dgm:pt>
    <dgm:pt modelId="{F046740E-3C0A-46D2-9BAA-14EB810ABCDC}" type="parTrans" cxnId="{FE6B6E64-2312-4B74-A2A8-E7F9EBE6585C}">
      <dgm:prSet/>
      <dgm:spPr/>
      <dgm:t>
        <a:bodyPr/>
        <a:lstStyle/>
        <a:p>
          <a:endParaRPr lang="en-US"/>
        </a:p>
      </dgm:t>
    </dgm:pt>
    <dgm:pt modelId="{2E2C31BB-09E5-42EE-AD63-2D88261D7622}" type="sibTrans" cxnId="{FE6B6E64-2312-4B74-A2A8-E7F9EBE6585C}">
      <dgm:prSet/>
      <dgm:spPr/>
      <dgm:t>
        <a:bodyPr/>
        <a:lstStyle/>
        <a:p>
          <a:endParaRPr lang="en-US"/>
        </a:p>
      </dgm:t>
    </dgm:pt>
    <dgm:pt modelId="{2BCFE588-BCF1-7845-8C8C-36CFBB67063B}">
      <dgm:prSet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 Data standardization of DFTB properties.</a:t>
          </a:r>
          <a:endParaRPr lang="en-US" b="0" dirty="0"/>
        </a:p>
      </dgm:t>
    </dgm:pt>
    <dgm:pt modelId="{87F98EBA-83B7-B141-BF47-72559C7B7D25}" type="parTrans" cxnId="{F1F186B4-C00C-BA44-89C2-BE957995300D}">
      <dgm:prSet/>
      <dgm:spPr/>
      <dgm:t>
        <a:bodyPr/>
        <a:lstStyle/>
        <a:p>
          <a:endParaRPr lang="en-US"/>
        </a:p>
      </dgm:t>
    </dgm:pt>
    <dgm:pt modelId="{99ADDD1F-A067-EA42-AEF0-A8C191B9D652}" type="sibTrans" cxnId="{F1F186B4-C00C-BA44-89C2-BE957995300D}">
      <dgm:prSet/>
      <dgm:spPr/>
      <dgm:t>
        <a:bodyPr/>
        <a:lstStyle/>
        <a:p>
          <a:endParaRPr lang="en-US"/>
        </a:p>
      </dgm:t>
    </dgm:pt>
    <dgm:pt modelId="{6B3BF5E8-CDDB-4161-999C-E95FC95BC45A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Sequential Neural Network with Molecular Descriptors and DFTB properties concatenated for the input layer</a:t>
          </a:r>
          <a:endParaRPr lang="en-US" b="0" dirty="0"/>
        </a:p>
      </dgm:t>
    </dgm:pt>
    <dgm:pt modelId="{0664002D-C44E-40B1-9EFE-CA65D376EA85}" type="parTrans" cxnId="{3CB1D581-7C69-42B1-8AFB-E5DAE63322C0}">
      <dgm:prSet/>
      <dgm:spPr/>
    </dgm:pt>
    <dgm:pt modelId="{06ECE148-4FBA-40E9-BB89-32FD18271C27}" type="sibTrans" cxnId="{3CB1D581-7C69-42B1-8AFB-E5DAE63322C0}">
      <dgm:prSet/>
      <dgm:spPr/>
    </dgm:pt>
    <dgm:pt modelId="{33ADC011-DD2A-4A8C-9142-3290A8319251}" type="pres">
      <dgm:prSet presAssocID="{7CE33385-580A-407F-BBE9-CDDB352FC22D}" presName="vert0" presStyleCnt="0">
        <dgm:presLayoutVars>
          <dgm:dir/>
          <dgm:animOne val="branch"/>
          <dgm:animLvl val="lvl"/>
        </dgm:presLayoutVars>
      </dgm:prSet>
      <dgm:spPr/>
    </dgm:pt>
    <dgm:pt modelId="{DAEE31E9-FCED-4D74-874D-48FA18038669}" type="pres">
      <dgm:prSet presAssocID="{6B3BF5E8-CDDB-4161-999C-E95FC95BC45A}" presName="thickLine" presStyleLbl="alignNode1" presStyleIdx="0" presStyleCnt="3"/>
      <dgm:spPr/>
    </dgm:pt>
    <dgm:pt modelId="{C3E771DD-CB37-4A4E-8340-723ED78A8200}" type="pres">
      <dgm:prSet presAssocID="{6B3BF5E8-CDDB-4161-999C-E95FC95BC45A}" presName="horz1" presStyleCnt="0"/>
      <dgm:spPr/>
    </dgm:pt>
    <dgm:pt modelId="{C9AB54D1-5762-4DF8-91AB-DEE308B4B8C6}" type="pres">
      <dgm:prSet presAssocID="{6B3BF5E8-CDDB-4161-999C-E95FC95BC45A}" presName="tx1" presStyleLbl="revTx" presStyleIdx="0" presStyleCnt="3"/>
      <dgm:spPr/>
    </dgm:pt>
    <dgm:pt modelId="{DDCC71E2-A937-404F-9E53-42A98B0B4DFA}" type="pres">
      <dgm:prSet presAssocID="{6B3BF5E8-CDDB-4161-999C-E95FC95BC45A}" presName="vert1" presStyleCnt="0"/>
      <dgm:spPr/>
    </dgm:pt>
    <dgm:pt modelId="{F45F06A7-F2D2-4323-B14D-2DEC37299BDB}" type="pres">
      <dgm:prSet presAssocID="{2BCFE588-BCF1-7845-8C8C-36CFBB67063B}" presName="thickLine" presStyleLbl="alignNode1" presStyleIdx="1" presStyleCnt="3"/>
      <dgm:spPr/>
    </dgm:pt>
    <dgm:pt modelId="{CDB5C533-8A65-40C7-A2D5-D6220FCE6EDB}" type="pres">
      <dgm:prSet presAssocID="{2BCFE588-BCF1-7845-8C8C-36CFBB67063B}" presName="horz1" presStyleCnt="0"/>
      <dgm:spPr/>
    </dgm:pt>
    <dgm:pt modelId="{B0C7D479-3EE9-4005-8196-2D8A20B1EB4A}" type="pres">
      <dgm:prSet presAssocID="{2BCFE588-BCF1-7845-8C8C-36CFBB67063B}" presName="tx1" presStyleLbl="revTx" presStyleIdx="1" presStyleCnt="3"/>
      <dgm:spPr/>
    </dgm:pt>
    <dgm:pt modelId="{52F728C2-038C-4FC9-945C-2F1048A6915B}" type="pres">
      <dgm:prSet presAssocID="{2BCFE588-BCF1-7845-8C8C-36CFBB67063B}" presName="vert1" presStyleCnt="0"/>
      <dgm:spPr/>
    </dgm:pt>
    <dgm:pt modelId="{057FECB4-7BF3-4A5B-A059-8D0416C0A48A}" type="pres">
      <dgm:prSet presAssocID="{DEC5F10E-31B2-4704-A03B-56A51FEE8AC6}" presName="thickLine" presStyleLbl="alignNode1" presStyleIdx="2" presStyleCnt="3"/>
      <dgm:spPr/>
    </dgm:pt>
    <dgm:pt modelId="{1EABFF92-5DF8-40F3-BB81-D6CFAF33ECEA}" type="pres">
      <dgm:prSet presAssocID="{DEC5F10E-31B2-4704-A03B-56A51FEE8AC6}" presName="horz1" presStyleCnt="0"/>
      <dgm:spPr/>
    </dgm:pt>
    <dgm:pt modelId="{1E7C35A9-B6D1-4763-8144-C50D58A03168}" type="pres">
      <dgm:prSet presAssocID="{DEC5F10E-31B2-4704-A03B-56A51FEE8AC6}" presName="tx1" presStyleLbl="revTx" presStyleIdx="2" presStyleCnt="3"/>
      <dgm:spPr/>
    </dgm:pt>
    <dgm:pt modelId="{BCC6FB41-3F61-452A-A063-ECF6317A1F93}" type="pres">
      <dgm:prSet presAssocID="{DEC5F10E-31B2-4704-A03B-56A51FEE8AC6}" presName="vert1" presStyleCnt="0"/>
      <dgm:spPr/>
    </dgm:pt>
  </dgm:ptLst>
  <dgm:cxnLst>
    <dgm:cxn modelId="{FE6B6E64-2312-4B74-A2A8-E7F9EBE6585C}" srcId="{7CE33385-580A-407F-BBE9-CDDB352FC22D}" destId="{DEC5F10E-31B2-4704-A03B-56A51FEE8AC6}" srcOrd="2" destOrd="0" parTransId="{F046740E-3C0A-46D2-9BAA-14EB810ABCDC}" sibTransId="{2E2C31BB-09E5-42EE-AD63-2D88261D7622}"/>
    <dgm:cxn modelId="{2D5B5247-11C3-4C59-80F4-3AB5C92F05C7}" type="presOf" srcId="{6B3BF5E8-CDDB-4161-999C-E95FC95BC45A}" destId="{C9AB54D1-5762-4DF8-91AB-DEE308B4B8C6}" srcOrd="0" destOrd="0" presId="urn:microsoft.com/office/officeart/2008/layout/LinedList"/>
    <dgm:cxn modelId="{C51BC76D-D322-49D5-BC12-63B244355B1B}" type="presOf" srcId="{DEC5F10E-31B2-4704-A03B-56A51FEE8AC6}" destId="{1E7C35A9-B6D1-4763-8144-C50D58A03168}" srcOrd="0" destOrd="0" presId="urn:microsoft.com/office/officeart/2008/layout/LinedList"/>
    <dgm:cxn modelId="{3CB1D581-7C69-42B1-8AFB-E5DAE63322C0}" srcId="{7CE33385-580A-407F-BBE9-CDDB352FC22D}" destId="{6B3BF5E8-CDDB-4161-999C-E95FC95BC45A}" srcOrd="0" destOrd="0" parTransId="{0664002D-C44E-40B1-9EFE-CA65D376EA85}" sibTransId="{06ECE148-4FBA-40E9-BB89-32FD18271C27}"/>
    <dgm:cxn modelId="{62183DA5-F4A9-4DD1-9234-A25D415DC98D}" type="presOf" srcId="{2BCFE588-BCF1-7845-8C8C-36CFBB67063B}" destId="{B0C7D479-3EE9-4005-8196-2D8A20B1EB4A}" srcOrd="0" destOrd="0" presId="urn:microsoft.com/office/officeart/2008/layout/LinedList"/>
    <dgm:cxn modelId="{F1F186B4-C00C-BA44-89C2-BE957995300D}" srcId="{7CE33385-580A-407F-BBE9-CDDB352FC22D}" destId="{2BCFE588-BCF1-7845-8C8C-36CFBB67063B}" srcOrd="1" destOrd="0" parTransId="{87F98EBA-83B7-B141-BF47-72559C7B7D25}" sibTransId="{99ADDD1F-A067-EA42-AEF0-A8C191B9D652}"/>
    <dgm:cxn modelId="{F9E717F6-7FC8-49EB-BAD1-A9CBCD3830F3}" type="presOf" srcId="{7CE33385-580A-407F-BBE9-CDDB352FC22D}" destId="{33ADC011-DD2A-4A8C-9142-3290A8319251}" srcOrd="0" destOrd="0" presId="urn:microsoft.com/office/officeart/2008/layout/LinedList"/>
    <dgm:cxn modelId="{2EAE744D-CE34-478A-A247-C1768539DA00}" type="presParOf" srcId="{33ADC011-DD2A-4A8C-9142-3290A8319251}" destId="{DAEE31E9-FCED-4D74-874D-48FA18038669}" srcOrd="0" destOrd="0" presId="urn:microsoft.com/office/officeart/2008/layout/LinedList"/>
    <dgm:cxn modelId="{B5B28D50-8F55-410D-BB3A-A9B6CA6E6912}" type="presParOf" srcId="{33ADC011-DD2A-4A8C-9142-3290A8319251}" destId="{C3E771DD-CB37-4A4E-8340-723ED78A8200}" srcOrd="1" destOrd="0" presId="urn:microsoft.com/office/officeart/2008/layout/LinedList"/>
    <dgm:cxn modelId="{6EA57863-8804-4A2A-9358-45930469C0CD}" type="presParOf" srcId="{C3E771DD-CB37-4A4E-8340-723ED78A8200}" destId="{C9AB54D1-5762-4DF8-91AB-DEE308B4B8C6}" srcOrd="0" destOrd="0" presId="urn:microsoft.com/office/officeart/2008/layout/LinedList"/>
    <dgm:cxn modelId="{95A414EC-EFCE-4CE2-824A-33DF85346341}" type="presParOf" srcId="{C3E771DD-CB37-4A4E-8340-723ED78A8200}" destId="{DDCC71E2-A937-404F-9E53-42A98B0B4DFA}" srcOrd="1" destOrd="0" presId="urn:microsoft.com/office/officeart/2008/layout/LinedList"/>
    <dgm:cxn modelId="{90825528-A5A1-49E4-B496-DD76608220B1}" type="presParOf" srcId="{33ADC011-DD2A-4A8C-9142-3290A8319251}" destId="{F45F06A7-F2D2-4323-B14D-2DEC37299BDB}" srcOrd="2" destOrd="0" presId="urn:microsoft.com/office/officeart/2008/layout/LinedList"/>
    <dgm:cxn modelId="{9833932A-649B-47C3-9FE2-3DBC5AF18C6C}" type="presParOf" srcId="{33ADC011-DD2A-4A8C-9142-3290A8319251}" destId="{CDB5C533-8A65-40C7-A2D5-D6220FCE6EDB}" srcOrd="3" destOrd="0" presId="urn:microsoft.com/office/officeart/2008/layout/LinedList"/>
    <dgm:cxn modelId="{D37C2C9C-D1F5-4652-93EB-28561B4DE712}" type="presParOf" srcId="{CDB5C533-8A65-40C7-A2D5-D6220FCE6EDB}" destId="{B0C7D479-3EE9-4005-8196-2D8A20B1EB4A}" srcOrd="0" destOrd="0" presId="urn:microsoft.com/office/officeart/2008/layout/LinedList"/>
    <dgm:cxn modelId="{6C388B5B-5F17-4EDF-AF72-2D8B23E646C6}" type="presParOf" srcId="{CDB5C533-8A65-40C7-A2D5-D6220FCE6EDB}" destId="{52F728C2-038C-4FC9-945C-2F1048A6915B}" srcOrd="1" destOrd="0" presId="urn:microsoft.com/office/officeart/2008/layout/LinedList"/>
    <dgm:cxn modelId="{13DB50D1-E50C-4EF3-B022-1868DD10D942}" type="presParOf" srcId="{33ADC011-DD2A-4A8C-9142-3290A8319251}" destId="{057FECB4-7BF3-4A5B-A059-8D0416C0A48A}" srcOrd="4" destOrd="0" presId="urn:microsoft.com/office/officeart/2008/layout/LinedList"/>
    <dgm:cxn modelId="{A2C1CC59-B8F5-4587-9846-D9D0B451F2B3}" type="presParOf" srcId="{33ADC011-DD2A-4A8C-9142-3290A8319251}" destId="{1EABFF92-5DF8-40F3-BB81-D6CFAF33ECEA}" srcOrd="5" destOrd="0" presId="urn:microsoft.com/office/officeart/2008/layout/LinedList"/>
    <dgm:cxn modelId="{B266B958-7269-4FFA-A9AC-FE3E1D4421D3}" type="presParOf" srcId="{1EABFF92-5DF8-40F3-BB81-D6CFAF33ECEA}" destId="{1E7C35A9-B6D1-4763-8144-C50D58A03168}" srcOrd="0" destOrd="0" presId="urn:microsoft.com/office/officeart/2008/layout/LinedList"/>
    <dgm:cxn modelId="{8D7B92C3-7920-484F-AAFD-40A8478C44A9}" type="presParOf" srcId="{1EABFF92-5DF8-40F3-BB81-D6CFAF33ECEA}" destId="{BCC6FB41-3F61-452A-A063-ECF6317A1F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80B0D0-E19D-4A9B-AF9D-DD5417E765D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7DA85-F33D-4F9B-9135-A7CB42FF906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Using pre-trained model of Architecture-2 (CM+DFTB) with standardization</a:t>
          </a:r>
          <a:endParaRPr lang="en-US" dirty="0"/>
        </a:p>
      </dgm:t>
    </dgm:pt>
    <dgm:pt modelId="{64B83EFA-17DF-43B8-9683-58EE276B4C5C}" type="parTrans" cxnId="{C96C8986-98C9-4D25-9147-BA7E7D23965A}">
      <dgm:prSet/>
      <dgm:spPr/>
      <dgm:t>
        <a:bodyPr/>
        <a:lstStyle/>
        <a:p>
          <a:endParaRPr lang="en-US"/>
        </a:p>
      </dgm:t>
    </dgm:pt>
    <dgm:pt modelId="{9851BC14-EC2F-4318-8A10-DB61750C4AC7}" type="sibTrans" cxnId="{C96C8986-98C9-4D25-9147-BA7E7D23965A}">
      <dgm:prSet/>
      <dgm:spPr/>
      <dgm:t>
        <a:bodyPr/>
        <a:lstStyle/>
        <a:p>
          <a:endParaRPr lang="en-US"/>
        </a:p>
      </dgm:t>
    </dgm:pt>
    <dgm:pt modelId="{6DDF00E3-3A40-4860-9422-5D519C1885E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Shuffle each property randomly</a:t>
          </a:r>
          <a:endParaRPr lang="en-US" dirty="0"/>
        </a:p>
      </dgm:t>
    </dgm:pt>
    <dgm:pt modelId="{29586B6F-2A56-4131-AC2C-A893B688A3E3}" type="parTrans" cxnId="{FAC2C878-DB1E-4341-BA63-7A2F7175FE6F}">
      <dgm:prSet/>
      <dgm:spPr/>
      <dgm:t>
        <a:bodyPr/>
        <a:lstStyle/>
        <a:p>
          <a:endParaRPr lang="en-US"/>
        </a:p>
      </dgm:t>
    </dgm:pt>
    <dgm:pt modelId="{C738E686-4120-430D-ABFE-B40EE5718578}" type="sibTrans" cxnId="{FAC2C878-DB1E-4341-BA63-7A2F7175FE6F}">
      <dgm:prSet/>
      <dgm:spPr/>
      <dgm:t>
        <a:bodyPr/>
        <a:lstStyle/>
        <a:p>
          <a:endParaRPr lang="en-US"/>
        </a:p>
      </dgm:t>
    </dgm:pt>
    <dgm:pt modelId="{9A2F18D1-ED74-4933-B269-D85D9C10257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Test the model on shuffled set</a:t>
          </a:r>
          <a:endParaRPr lang="en-US" dirty="0"/>
        </a:p>
      </dgm:t>
    </dgm:pt>
    <dgm:pt modelId="{006D1835-5E5B-4834-9B97-76C789E2E39C}" type="parTrans" cxnId="{97DBFCF6-5296-43D3-A292-B5866C2B0EA7}">
      <dgm:prSet/>
      <dgm:spPr/>
      <dgm:t>
        <a:bodyPr/>
        <a:lstStyle/>
        <a:p>
          <a:endParaRPr lang="en-US"/>
        </a:p>
      </dgm:t>
    </dgm:pt>
    <dgm:pt modelId="{9AA0D6D0-8F8D-408D-BAA2-C80725E14275}" type="sibTrans" cxnId="{97DBFCF6-5296-43D3-A292-B5866C2B0EA7}">
      <dgm:prSet/>
      <dgm:spPr/>
      <dgm:t>
        <a:bodyPr/>
        <a:lstStyle/>
        <a:p>
          <a:endParaRPr lang="en-US"/>
        </a:p>
      </dgm:t>
    </dgm:pt>
    <dgm:pt modelId="{B1CA1A99-3FA8-42D4-9464-3C2664DFB964}" type="pres">
      <dgm:prSet presAssocID="{3080B0D0-E19D-4A9B-AF9D-DD5417E765DA}" presName="Name0" presStyleCnt="0">
        <dgm:presLayoutVars>
          <dgm:dir/>
          <dgm:animLvl val="lvl"/>
          <dgm:resizeHandles val="exact"/>
        </dgm:presLayoutVars>
      </dgm:prSet>
      <dgm:spPr/>
    </dgm:pt>
    <dgm:pt modelId="{C0F5657C-8837-41BA-9687-6321277724D5}" type="pres">
      <dgm:prSet presAssocID="{58D7DA85-F33D-4F9B-9135-A7CB42FF906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2314F2F-F84F-48BA-B9B3-810002EE5FFC}" type="pres">
      <dgm:prSet presAssocID="{9851BC14-EC2F-4318-8A10-DB61750C4AC7}" presName="parTxOnlySpace" presStyleCnt="0"/>
      <dgm:spPr/>
    </dgm:pt>
    <dgm:pt modelId="{D44D67EA-7E2C-47C7-8F98-F035E6E3F62A}" type="pres">
      <dgm:prSet presAssocID="{6DDF00E3-3A40-4860-9422-5D519C1885E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ABBE34B-FCD2-47F0-BA49-5165E1A60D11}" type="pres">
      <dgm:prSet presAssocID="{C738E686-4120-430D-ABFE-B40EE5718578}" presName="parTxOnlySpace" presStyleCnt="0"/>
      <dgm:spPr/>
    </dgm:pt>
    <dgm:pt modelId="{02F57F6B-40D4-41CD-9182-71EAC717B598}" type="pres">
      <dgm:prSet presAssocID="{9A2F18D1-ED74-4933-B269-D85D9C10257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F22E13-3D85-4BF4-A2D9-8800834F1314}" type="presOf" srcId="{58D7DA85-F33D-4F9B-9135-A7CB42FF9065}" destId="{C0F5657C-8837-41BA-9687-6321277724D5}" srcOrd="0" destOrd="0" presId="urn:microsoft.com/office/officeart/2005/8/layout/chevron1"/>
    <dgm:cxn modelId="{FAC2C878-DB1E-4341-BA63-7A2F7175FE6F}" srcId="{3080B0D0-E19D-4A9B-AF9D-DD5417E765DA}" destId="{6DDF00E3-3A40-4860-9422-5D519C1885E5}" srcOrd="1" destOrd="0" parTransId="{29586B6F-2A56-4131-AC2C-A893B688A3E3}" sibTransId="{C738E686-4120-430D-ABFE-B40EE5718578}"/>
    <dgm:cxn modelId="{C96C8986-98C9-4D25-9147-BA7E7D23965A}" srcId="{3080B0D0-E19D-4A9B-AF9D-DD5417E765DA}" destId="{58D7DA85-F33D-4F9B-9135-A7CB42FF9065}" srcOrd="0" destOrd="0" parTransId="{64B83EFA-17DF-43B8-9683-58EE276B4C5C}" sibTransId="{9851BC14-EC2F-4318-8A10-DB61750C4AC7}"/>
    <dgm:cxn modelId="{7FE975A6-5DEC-48B0-B72D-8AA166AE7383}" type="presOf" srcId="{9A2F18D1-ED74-4933-B269-D85D9C102577}" destId="{02F57F6B-40D4-41CD-9182-71EAC717B598}" srcOrd="0" destOrd="0" presId="urn:microsoft.com/office/officeart/2005/8/layout/chevron1"/>
    <dgm:cxn modelId="{780E27BC-2A49-4BAE-BFF4-3FDC82E786DF}" type="presOf" srcId="{3080B0D0-E19D-4A9B-AF9D-DD5417E765DA}" destId="{B1CA1A99-3FA8-42D4-9464-3C2664DFB964}" srcOrd="0" destOrd="0" presId="urn:microsoft.com/office/officeart/2005/8/layout/chevron1"/>
    <dgm:cxn modelId="{4BEB3FF4-0F51-4F4D-A0A2-76B4455C0FB8}" type="presOf" srcId="{6DDF00E3-3A40-4860-9422-5D519C1885E5}" destId="{D44D67EA-7E2C-47C7-8F98-F035E6E3F62A}" srcOrd="0" destOrd="0" presId="urn:microsoft.com/office/officeart/2005/8/layout/chevron1"/>
    <dgm:cxn modelId="{97DBFCF6-5296-43D3-A292-B5866C2B0EA7}" srcId="{3080B0D0-E19D-4A9B-AF9D-DD5417E765DA}" destId="{9A2F18D1-ED74-4933-B269-D85D9C102577}" srcOrd="2" destOrd="0" parTransId="{006D1835-5E5B-4834-9B97-76C789E2E39C}" sibTransId="{9AA0D6D0-8F8D-408D-BAA2-C80725E14275}"/>
    <dgm:cxn modelId="{84A27793-E80E-406D-8487-616936617CDC}" type="presParOf" srcId="{B1CA1A99-3FA8-42D4-9464-3C2664DFB964}" destId="{C0F5657C-8837-41BA-9687-6321277724D5}" srcOrd="0" destOrd="0" presId="urn:microsoft.com/office/officeart/2005/8/layout/chevron1"/>
    <dgm:cxn modelId="{10B153C5-8674-423E-872B-E92EC74EDB9E}" type="presParOf" srcId="{B1CA1A99-3FA8-42D4-9464-3C2664DFB964}" destId="{32314F2F-F84F-48BA-B9B3-810002EE5FFC}" srcOrd="1" destOrd="0" presId="urn:microsoft.com/office/officeart/2005/8/layout/chevron1"/>
    <dgm:cxn modelId="{C77180C8-2E46-4309-8FDE-BF05ADA26F47}" type="presParOf" srcId="{B1CA1A99-3FA8-42D4-9464-3C2664DFB964}" destId="{D44D67EA-7E2C-47C7-8F98-F035E6E3F62A}" srcOrd="2" destOrd="0" presId="urn:microsoft.com/office/officeart/2005/8/layout/chevron1"/>
    <dgm:cxn modelId="{D4C46130-C3EC-4F7E-A31A-1F2DD6474380}" type="presParOf" srcId="{B1CA1A99-3FA8-42D4-9464-3C2664DFB964}" destId="{9ABBE34B-FCD2-47F0-BA49-5165E1A60D11}" srcOrd="3" destOrd="0" presId="urn:microsoft.com/office/officeart/2005/8/layout/chevron1"/>
    <dgm:cxn modelId="{E32EC8FE-F137-4FE4-8055-43DC777878E0}" type="presParOf" srcId="{B1CA1A99-3FA8-42D4-9464-3C2664DFB964}" destId="{02F57F6B-40D4-41CD-9182-71EAC717B59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7D47A-BEDD-44FA-8810-4E9CBFD2F07C}">
      <dsp:nvSpPr>
        <dsp:cNvPr id="0" name=""/>
        <dsp:cNvSpPr/>
      </dsp:nvSpPr>
      <dsp:spPr>
        <a:xfrm>
          <a:off x="3357027" y="2521979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Research Areas involving QML</a:t>
          </a:r>
          <a:endParaRPr lang="en-US" sz="1400" kern="1200" dirty="0"/>
        </a:p>
      </dsp:txBody>
      <dsp:txXfrm>
        <a:off x="3382679" y="2547631"/>
        <a:ext cx="1700351" cy="824523"/>
      </dsp:txXfrm>
    </dsp:sp>
    <dsp:sp modelId="{154E7A96-E65B-49B2-8E17-3E987550CF1E}">
      <dsp:nvSpPr>
        <dsp:cNvPr id="0" name=""/>
        <dsp:cNvSpPr/>
      </dsp:nvSpPr>
      <dsp:spPr>
        <a:xfrm rot="17132988">
          <a:off x="4152179" y="1687575"/>
          <a:ext cx="261367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13670" y="133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393672" y="1635548"/>
        <a:ext cx="130683" cy="130683"/>
      </dsp:txXfrm>
    </dsp:sp>
    <dsp:sp modelId="{731CABD0-4F36-4311-96B3-D5D07534D3D6}">
      <dsp:nvSpPr>
        <dsp:cNvPr id="0" name=""/>
        <dsp:cNvSpPr/>
      </dsp:nvSpPr>
      <dsp:spPr>
        <a:xfrm>
          <a:off x="5809345" y="3974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Computational design and discovery of molecules</a:t>
          </a:r>
        </a:p>
      </dsp:txBody>
      <dsp:txXfrm>
        <a:off x="5834997" y="29626"/>
        <a:ext cx="1700351" cy="824523"/>
      </dsp:txXfrm>
    </dsp:sp>
    <dsp:sp modelId="{FFE140A9-C6DB-40F9-AFDD-0479F95F13EB}">
      <dsp:nvSpPr>
        <dsp:cNvPr id="0" name=""/>
        <dsp:cNvSpPr/>
      </dsp:nvSpPr>
      <dsp:spPr>
        <a:xfrm rot="17692822">
          <a:off x="4626330" y="2191176"/>
          <a:ext cx="166536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65368" y="133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7380" y="2162857"/>
        <a:ext cx="83268" cy="83268"/>
      </dsp:txXfrm>
    </dsp:sp>
    <dsp:sp modelId="{F518CBFD-43A2-473C-A456-E6385B796217}">
      <dsp:nvSpPr>
        <dsp:cNvPr id="0" name=""/>
        <dsp:cNvSpPr/>
      </dsp:nvSpPr>
      <dsp:spPr>
        <a:xfrm>
          <a:off x="5809345" y="1011176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Molecular Dynamics Simulations</a:t>
          </a:r>
        </a:p>
      </dsp:txBody>
      <dsp:txXfrm>
        <a:off x="5834997" y="1036828"/>
        <a:ext cx="1700351" cy="824523"/>
      </dsp:txXfrm>
    </dsp:sp>
    <dsp:sp modelId="{982C79FD-69E9-43C6-B16F-446711883C1B}">
      <dsp:nvSpPr>
        <dsp:cNvPr id="0" name=""/>
        <dsp:cNvSpPr/>
      </dsp:nvSpPr>
      <dsp:spPr>
        <a:xfrm rot="19457599">
          <a:off x="5027580" y="2694777"/>
          <a:ext cx="86286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62868" y="133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7442" y="2686520"/>
        <a:ext cx="43143" cy="43143"/>
      </dsp:txXfrm>
    </dsp:sp>
    <dsp:sp modelId="{F487F34E-99C5-48B1-ACE4-795EB9273153}">
      <dsp:nvSpPr>
        <dsp:cNvPr id="0" name=""/>
        <dsp:cNvSpPr/>
      </dsp:nvSpPr>
      <dsp:spPr>
        <a:xfrm>
          <a:off x="5809345" y="2018378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Obtaining efficient force fields</a:t>
          </a:r>
        </a:p>
      </dsp:txBody>
      <dsp:txXfrm>
        <a:off x="5834997" y="2044030"/>
        <a:ext cx="1700351" cy="824523"/>
      </dsp:txXfrm>
    </dsp:sp>
    <dsp:sp modelId="{F1719098-85BD-4CC0-B1C2-1C14A5DEBDC6}">
      <dsp:nvSpPr>
        <dsp:cNvPr id="0" name=""/>
        <dsp:cNvSpPr/>
      </dsp:nvSpPr>
      <dsp:spPr>
        <a:xfrm rot="2142401">
          <a:off x="5027580" y="3198378"/>
          <a:ext cx="86286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862868" y="133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7442" y="3190121"/>
        <a:ext cx="43143" cy="43143"/>
      </dsp:txXfrm>
    </dsp:sp>
    <dsp:sp modelId="{F391815A-4724-45EE-9EE6-FD7C2F67C6B7}">
      <dsp:nvSpPr>
        <dsp:cNvPr id="0" name=""/>
        <dsp:cNvSpPr/>
      </dsp:nvSpPr>
      <dsp:spPr>
        <a:xfrm>
          <a:off x="5809345" y="3025580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Creation of datasets of molecular structures and properties</a:t>
          </a:r>
        </a:p>
      </dsp:txBody>
      <dsp:txXfrm>
        <a:off x="5834997" y="3051232"/>
        <a:ext cx="1700351" cy="824523"/>
      </dsp:txXfrm>
    </dsp:sp>
    <dsp:sp modelId="{6E812FDA-8BBE-4D00-8808-0CD619F44A7D}">
      <dsp:nvSpPr>
        <dsp:cNvPr id="0" name=""/>
        <dsp:cNvSpPr/>
      </dsp:nvSpPr>
      <dsp:spPr>
        <a:xfrm rot="3907178">
          <a:off x="4626330" y="3701978"/>
          <a:ext cx="166536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665368" y="133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7380" y="3673660"/>
        <a:ext cx="83268" cy="83268"/>
      </dsp:txXfrm>
    </dsp:sp>
    <dsp:sp modelId="{75ADC44D-D107-477C-B9D8-6A2874B7EAC1}">
      <dsp:nvSpPr>
        <dsp:cNvPr id="0" name=""/>
        <dsp:cNvSpPr/>
      </dsp:nvSpPr>
      <dsp:spPr>
        <a:xfrm>
          <a:off x="5809345" y="4032781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Property Prediction</a:t>
          </a:r>
        </a:p>
      </dsp:txBody>
      <dsp:txXfrm>
        <a:off x="5834997" y="4058433"/>
        <a:ext cx="1700351" cy="824523"/>
      </dsp:txXfrm>
    </dsp:sp>
    <dsp:sp modelId="{6DE8656C-E50F-42C3-86F9-13763764D9F0}">
      <dsp:nvSpPr>
        <dsp:cNvPr id="0" name=""/>
        <dsp:cNvSpPr/>
      </dsp:nvSpPr>
      <dsp:spPr>
        <a:xfrm rot="4467012">
          <a:off x="4152179" y="4205579"/>
          <a:ext cx="261367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13670" y="1331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393672" y="4153553"/>
        <a:ext cx="130683" cy="130683"/>
      </dsp:txXfrm>
    </dsp:sp>
    <dsp:sp modelId="{5686D977-EDA7-4995-8C6C-AB03034335BA}">
      <dsp:nvSpPr>
        <dsp:cNvPr id="0" name=""/>
        <dsp:cNvSpPr/>
      </dsp:nvSpPr>
      <dsp:spPr>
        <a:xfrm>
          <a:off x="5809345" y="5039983"/>
          <a:ext cx="1751655" cy="8758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Extending the Chemical compound space</a:t>
          </a:r>
          <a:endParaRPr lang="en-US" sz="1400" kern="1200" dirty="0"/>
        </a:p>
      </dsp:txBody>
      <dsp:txXfrm>
        <a:off x="5834997" y="5065635"/>
        <a:ext cx="1700351" cy="824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C891B-7312-49D8-A9AF-D6BE0CD75EB5}">
      <dsp:nvSpPr>
        <dsp:cNvPr id="0" name=""/>
        <dsp:cNvSpPr/>
      </dsp:nvSpPr>
      <dsp:spPr>
        <a:xfrm>
          <a:off x="761365" y="360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Fermi Energy, </a:t>
          </a:r>
        </a:p>
      </dsp:txBody>
      <dsp:txXfrm>
        <a:off x="761365" y="360"/>
        <a:ext cx="1856987" cy="1114192"/>
      </dsp:txXfrm>
    </dsp:sp>
    <dsp:sp modelId="{8F4B9558-B8D3-44E8-A612-BE3BBE64BFE0}">
      <dsp:nvSpPr>
        <dsp:cNvPr id="0" name=""/>
        <dsp:cNvSpPr/>
      </dsp:nvSpPr>
      <dsp:spPr>
        <a:xfrm>
          <a:off x="2804051" y="360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Band Energy, </a:t>
          </a:r>
        </a:p>
      </dsp:txBody>
      <dsp:txXfrm>
        <a:off x="2804051" y="360"/>
        <a:ext cx="1856987" cy="1114192"/>
      </dsp:txXfrm>
    </dsp:sp>
    <dsp:sp modelId="{13B9CA07-1000-43FA-8894-9EFED44F8286}">
      <dsp:nvSpPr>
        <dsp:cNvPr id="0" name=""/>
        <dsp:cNvSpPr/>
      </dsp:nvSpPr>
      <dsp:spPr>
        <a:xfrm>
          <a:off x="4846738" y="360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Number of Electron, </a:t>
          </a:r>
        </a:p>
      </dsp:txBody>
      <dsp:txXfrm>
        <a:off x="4846738" y="360"/>
        <a:ext cx="1856987" cy="1114192"/>
      </dsp:txXfrm>
    </dsp:sp>
    <dsp:sp modelId="{D6142610-35A3-4779-878D-F520F20A2A1D}">
      <dsp:nvSpPr>
        <dsp:cNvPr id="0" name=""/>
        <dsp:cNvSpPr/>
      </dsp:nvSpPr>
      <dsp:spPr>
        <a:xfrm>
          <a:off x="6889425" y="360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H0Ene – 0th DFTB Energy, </a:t>
          </a:r>
        </a:p>
      </dsp:txBody>
      <dsp:txXfrm>
        <a:off x="6889425" y="360"/>
        <a:ext cx="1856987" cy="1114192"/>
      </dsp:txXfrm>
    </dsp:sp>
    <dsp:sp modelId="{63A414E1-8D02-4A1D-926B-B940C8E7F821}">
      <dsp:nvSpPr>
        <dsp:cNvPr id="0" name=""/>
        <dsp:cNvSpPr/>
      </dsp:nvSpPr>
      <dsp:spPr>
        <a:xfrm>
          <a:off x="761365" y="1300251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SccEne – Second DFTB Energy, </a:t>
          </a:r>
        </a:p>
      </dsp:txBody>
      <dsp:txXfrm>
        <a:off x="761365" y="1300251"/>
        <a:ext cx="1856987" cy="1114192"/>
      </dsp:txXfrm>
    </dsp:sp>
    <dsp:sp modelId="{1D9C205E-5097-444A-B37E-740D7A1738FE}">
      <dsp:nvSpPr>
        <dsp:cNvPr id="0" name=""/>
        <dsp:cNvSpPr/>
      </dsp:nvSpPr>
      <dsp:spPr>
        <a:xfrm>
          <a:off x="2804051" y="1300251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3rdEne – 3rd DFTB Energy, </a:t>
          </a:r>
        </a:p>
      </dsp:txBody>
      <dsp:txXfrm>
        <a:off x="2804051" y="1300251"/>
        <a:ext cx="1856987" cy="1114192"/>
      </dsp:txXfrm>
    </dsp:sp>
    <dsp:sp modelId="{0DEBD351-FB6F-475D-91D6-5191C4B0D77B}">
      <dsp:nvSpPr>
        <dsp:cNvPr id="0" name=""/>
        <dsp:cNvSpPr/>
      </dsp:nvSpPr>
      <dsp:spPr>
        <a:xfrm>
          <a:off x="4846738" y="1300251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Repulsive Energy, </a:t>
          </a:r>
        </a:p>
      </dsp:txBody>
      <dsp:txXfrm>
        <a:off x="4846738" y="1300251"/>
        <a:ext cx="1856987" cy="1114192"/>
      </dsp:txXfrm>
    </dsp:sp>
    <dsp:sp modelId="{497F4E52-F434-42F5-9E09-CFE5097588DB}">
      <dsp:nvSpPr>
        <dsp:cNvPr id="0" name=""/>
        <dsp:cNvSpPr/>
      </dsp:nvSpPr>
      <dsp:spPr>
        <a:xfrm>
          <a:off x="6889425" y="1300251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mbdEne, </a:t>
          </a:r>
        </a:p>
      </dsp:txBody>
      <dsp:txXfrm>
        <a:off x="6889425" y="1300251"/>
        <a:ext cx="1856987" cy="1114192"/>
      </dsp:txXfrm>
    </dsp:sp>
    <dsp:sp modelId="{83EB56A5-963D-412A-BAF8-E398805FD0F9}">
      <dsp:nvSpPr>
        <dsp:cNvPr id="0" name=""/>
        <dsp:cNvSpPr/>
      </dsp:nvSpPr>
      <dsp:spPr>
        <a:xfrm>
          <a:off x="1782708" y="2600143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Tbdip – Dipole Moment, </a:t>
          </a:r>
        </a:p>
      </dsp:txBody>
      <dsp:txXfrm>
        <a:off x="1782708" y="2600143"/>
        <a:ext cx="1856987" cy="1114192"/>
      </dsp:txXfrm>
    </dsp:sp>
    <dsp:sp modelId="{2D94464D-DE3B-42D5-AB49-5268BD8A3DAC}">
      <dsp:nvSpPr>
        <dsp:cNvPr id="0" name=""/>
        <dsp:cNvSpPr/>
      </dsp:nvSpPr>
      <dsp:spPr>
        <a:xfrm>
          <a:off x="3825395" y="2600143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Tbeig – Eigen Value, </a:t>
          </a:r>
        </a:p>
      </dsp:txBody>
      <dsp:txXfrm>
        <a:off x="3825395" y="2600143"/>
        <a:ext cx="1856987" cy="1114192"/>
      </dsp:txXfrm>
    </dsp:sp>
    <dsp:sp modelId="{A599C885-6F2D-4A4A-AA1B-A8102F029D87}">
      <dsp:nvSpPr>
        <dsp:cNvPr id="0" name=""/>
        <dsp:cNvSpPr/>
      </dsp:nvSpPr>
      <dsp:spPr>
        <a:xfrm>
          <a:off x="5868081" y="2600143"/>
          <a:ext cx="1856987" cy="11141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TBchg – Electronic Charge</a:t>
          </a:r>
        </a:p>
      </dsp:txBody>
      <dsp:txXfrm>
        <a:off x="5868081" y="2600143"/>
        <a:ext cx="1856987" cy="1114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E31E9-FCED-4D74-874D-48FA18038669}">
      <dsp:nvSpPr>
        <dsp:cNvPr id="0" name=""/>
        <dsp:cNvSpPr/>
      </dsp:nvSpPr>
      <dsp:spPr>
        <a:xfrm>
          <a:off x="0" y="1717"/>
          <a:ext cx="482695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AB54D1-5762-4DF8-91AB-DEE308B4B8C6}">
      <dsp:nvSpPr>
        <dsp:cNvPr id="0" name=""/>
        <dsp:cNvSpPr/>
      </dsp:nvSpPr>
      <dsp:spPr>
        <a:xfrm>
          <a:off x="0" y="1717"/>
          <a:ext cx="4826951" cy="11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latin typeface="Calibri Light" panose="020F0302020204030204"/>
            </a:rPr>
            <a:t>Sequential Neural Network with Molecular Descriptors and DFTB properties concatenated for the input layer</a:t>
          </a:r>
          <a:endParaRPr lang="en-US" sz="2100" b="0" kern="1200" dirty="0"/>
        </a:p>
      </dsp:txBody>
      <dsp:txXfrm>
        <a:off x="0" y="1717"/>
        <a:ext cx="4826951" cy="1171643"/>
      </dsp:txXfrm>
    </dsp:sp>
    <dsp:sp modelId="{F45F06A7-F2D2-4323-B14D-2DEC37299BDB}">
      <dsp:nvSpPr>
        <dsp:cNvPr id="0" name=""/>
        <dsp:cNvSpPr/>
      </dsp:nvSpPr>
      <dsp:spPr>
        <a:xfrm>
          <a:off x="0" y="1173361"/>
          <a:ext cx="4826951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C7D479-3EE9-4005-8196-2D8A20B1EB4A}">
      <dsp:nvSpPr>
        <dsp:cNvPr id="0" name=""/>
        <dsp:cNvSpPr/>
      </dsp:nvSpPr>
      <dsp:spPr>
        <a:xfrm>
          <a:off x="0" y="1173361"/>
          <a:ext cx="4826951" cy="11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latin typeface="Calibri Light" panose="020F0302020204030204"/>
            </a:rPr>
            <a:t> Data standardization of DFTB properties.</a:t>
          </a:r>
          <a:endParaRPr lang="en-US" sz="2100" b="0" kern="1200" dirty="0"/>
        </a:p>
      </dsp:txBody>
      <dsp:txXfrm>
        <a:off x="0" y="1173361"/>
        <a:ext cx="4826951" cy="1171643"/>
      </dsp:txXfrm>
    </dsp:sp>
    <dsp:sp modelId="{057FECB4-7BF3-4A5B-A059-8D0416C0A48A}">
      <dsp:nvSpPr>
        <dsp:cNvPr id="0" name=""/>
        <dsp:cNvSpPr/>
      </dsp:nvSpPr>
      <dsp:spPr>
        <a:xfrm>
          <a:off x="0" y="2345004"/>
          <a:ext cx="4826951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7C35A9-B6D1-4763-8144-C50D58A03168}">
      <dsp:nvSpPr>
        <dsp:cNvPr id="0" name=""/>
        <dsp:cNvSpPr/>
      </dsp:nvSpPr>
      <dsp:spPr>
        <a:xfrm>
          <a:off x="0" y="2345004"/>
          <a:ext cx="4826951" cy="11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latin typeface="Calibri Light" panose="020F0302020204030204"/>
            </a:rPr>
            <a:t>Training size: 30,000; validation size: 1,000; test size: 10,000 – Non-Equilibrium dataset</a:t>
          </a:r>
          <a:endParaRPr lang="en-US" sz="2100" b="0" kern="1200" dirty="0"/>
        </a:p>
      </dsp:txBody>
      <dsp:txXfrm>
        <a:off x="0" y="2345004"/>
        <a:ext cx="4826951" cy="1171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5657C-8837-41BA-9687-6321277724D5}">
      <dsp:nvSpPr>
        <dsp:cNvPr id="0" name=""/>
        <dsp:cNvSpPr/>
      </dsp:nvSpPr>
      <dsp:spPr>
        <a:xfrm>
          <a:off x="2452" y="2029004"/>
          <a:ext cx="2987567" cy="11950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Using pre-trained model of Architecture-2 (CM+DFTB) with standardization</a:t>
          </a:r>
          <a:endParaRPr lang="en-US" sz="1600" kern="1200" dirty="0"/>
        </a:p>
      </dsp:txBody>
      <dsp:txXfrm>
        <a:off x="599965" y="2029004"/>
        <a:ext cx="1792541" cy="1195026"/>
      </dsp:txXfrm>
    </dsp:sp>
    <dsp:sp modelId="{D44D67EA-7E2C-47C7-8F98-F035E6E3F62A}">
      <dsp:nvSpPr>
        <dsp:cNvPr id="0" name=""/>
        <dsp:cNvSpPr/>
      </dsp:nvSpPr>
      <dsp:spPr>
        <a:xfrm>
          <a:off x="2691262" y="2029004"/>
          <a:ext cx="2987567" cy="11950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Shuffle each property randomly</a:t>
          </a:r>
          <a:endParaRPr lang="en-US" sz="1600" kern="1200" dirty="0"/>
        </a:p>
      </dsp:txBody>
      <dsp:txXfrm>
        <a:off x="3288775" y="2029004"/>
        <a:ext cx="1792541" cy="1195026"/>
      </dsp:txXfrm>
    </dsp:sp>
    <dsp:sp modelId="{02F57F6B-40D4-41CD-9182-71EAC717B598}">
      <dsp:nvSpPr>
        <dsp:cNvPr id="0" name=""/>
        <dsp:cNvSpPr/>
      </dsp:nvSpPr>
      <dsp:spPr>
        <a:xfrm>
          <a:off x="5380072" y="2029004"/>
          <a:ext cx="2987567" cy="11950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Test the model on shuffled set</a:t>
          </a:r>
          <a:endParaRPr lang="en-US" sz="1600" kern="1200" dirty="0"/>
        </a:p>
      </dsp:txBody>
      <dsp:txXfrm>
        <a:off x="5977585" y="2029004"/>
        <a:ext cx="1792541" cy="1195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DE62F-A80C-2D4D-AEF8-533EEA56EA83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3DCD4-C666-4440-80CE-1614F7D2E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7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Mention that funnel based approach did not give better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3DCD4-C666-4440-80CE-1614F7D2E1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funnel based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3DCD4-C666-4440-80CE-1614F7D2E1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0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0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6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5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0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8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2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7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9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9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1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6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5257-3828-0A46-ADAF-0057C315E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402" y="699706"/>
            <a:ext cx="9675434" cy="546555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b="1" dirty="0"/>
              <a:t>Deep learning for quantum chemistry using density functional tight-binding method</a:t>
            </a:r>
            <a:r>
              <a:rPr lang="en-IN" sz="2800" b="1" dirty="0"/>
              <a:t> 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>
                <a:cs typeface="Calibri Light"/>
              </a:rPr>
              <a:t>- Raghav Arora</a:t>
            </a:r>
            <a:br>
              <a:rPr lang="en-IN" sz="2800" dirty="0">
                <a:cs typeface="Calibri Light"/>
              </a:rPr>
            </a:br>
            <a:br>
              <a:rPr lang="en-IN" sz="2800" dirty="0">
                <a:cs typeface="Calibri Light"/>
              </a:rPr>
            </a:br>
            <a:r>
              <a:rPr lang="en-IN" sz="2800" dirty="0">
                <a:cs typeface="Calibri Light"/>
              </a:rPr>
              <a:t>Supervisors:</a:t>
            </a:r>
            <a:br>
              <a:rPr lang="en-IN" sz="2800" dirty="0"/>
            </a:br>
            <a:r>
              <a:rPr lang="en-IN" sz="2400" err="1"/>
              <a:t>Dr.</a:t>
            </a:r>
            <a:r>
              <a:rPr lang="en-IN" sz="2400" dirty="0"/>
              <a:t> Alexandre Tkatchenko</a:t>
            </a:r>
            <a:r>
              <a:rPr lang="en-IN" sz="2400" b="1" baseline="30000" dirty="0"/>
              <a:t>1</a:t>
            </a:r>
            <a:br>
              <a:rPr lang="en-IN" sz="2400" dirty="0"/>
            </a:br>
            <a:r>
              <a:rPr lang="en-IN" sz="2400" err="1"/>
              <a:t>Dr.</a:t>
            </a:r>
            <a:r>
              <a:rPr lang="en-IN" sz="2400" dirty="0"/>
              <a:t> Ram Kinkar Roy</a:t>
            </a:r>
            <a:r>
              <a:rPr lang="en-IN" sz="2400" b="1" baseline="30000" dirty="0"/>
              <a:t>2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>
                <a:cs typeface="Calibri Light"/>
              </a:rPr>
              <a:t>Under the guidance of: </a:t>
            </a:r>
            <a:r>
              <a:rPr lang="en-IN" sz="2400" err="1">
                <a:cs typeface="Calibri Light"/>
              </a:rPr>
              <a:t>Dr.</a:t>
            </a:r>
            <a:r>
              <a:rPr lang="en-IN" sz="2400" dirty="0">
                <a:cs typeface="Calibri Light"/>
              </a:rPr>
              <a:t> </a:t>
            </a:r>
            <a:r>
              <a:rPr lang="en-IN" sz="2400" dirty="0"/>
              <a:t>Leonardo Medrano Sandonas</a:t>
            </a:r>
            <a:r>
              <a:rPr lang="en-IN" sz="2400" b="1" baseline="30000" dirty="0"/>
              <a:t>1</a:t>
            </a:r>
            <a:br>
              <a:rPr lang="en-IN" sz="2400" baseline="30000" dirty="0">
                <a:cs typeface="Calibri Light"/>
              </a:rPr>
            </a:br>
            <a:br>
              <a:rPr lang="en-IN" sz="2400" baseline="30000" dirty="0">
                <a:cs typeface="Calibri Light"/>
              </a:rPr>
            </a:br>
            <a:r>
              <a:rPr lang="en-IN" sz="2400" b="1" baseline="30000" dirty="0">
                <a:ea typeface="+mj-lt"/>
                <a:cs typeface="+mj-lt"/>
              </a:rPr>
              <a:t>1</a:t>
            </a:r>
            <a:r>
              <a:rPr lang="en-IN" sz="2400" dirty="0">
                <a:ea typeface="+mj-lt"/>
                <a:cs typeface="+mj-lt"/>
              </a:rPr>
              <a:t>- </a:t>
            </a:r>
            <a:r>
              <a:rPr lang="en-IN" sz="2400" dirty="0"/>
              <a:t>Department of Physics and Material Science, University of Luxembourg, Luxembourg</a:t>
            </a:r>
            <a:br>
              <a:rPr lang="en-IN" sz="2400" dirty="0">
                <a:cs typeface="Calibri Light"/>
              </a:rPr>
            </a:br>
            <a:r>
              <a:rPr lang="en-IN" sz="2400" b="1" baseline="30000" dirty="0">
                <a:cs typeface="Calibri Light"/>
              </a:rPr>
              <a:t>2</a:t>
            </a:r>
            <a:r>
              <a:rPr lang="en-IN" sz="2400" dirty="0">
                <a:cs typeface="Calibri Light"/>
              </a:rPr>
              <a:t> – Department of Chemistry, BITS </a:t>
            </a:r>
            <a:r>
              <a:rPr lang="en-IN" sz="2400" err="1">
                <a:cs typeface="Calibri Light"/>
              </a:rPr>
              <a:t>Pilani</a:t>
            </a:r>
            <a:r>
              <a:rPr lang="en-IN" sz="2400" dirty="0">
                <a:cs typeface="Calibri Light"/>
              </a:rPr>
              <a:t>, India</a:t>
            </a:r>
            <a:endParaRPr lang="en-IN" sz="2400" dirty="0"/>
          </a:p>
          <a:p>
            <a:pPr algn="l"/>
            <a:endParaRPr lang="en-IN" sz="2800"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BBD4B-02E5-41E8-BB7F-4EB0E4A1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2752D8E-8575-4C41-ADFF-E8F6CC63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814" y="70227"/>
            <a:ext cx="1810579" cy="1520361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A461A4C2-F424-4FCF-A835-420D8FB2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125" y="5375565"/>
            <a:ext cx="1364583" cy="1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347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A7DB-34CC-394C-92A6-2254DA4D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Methodology –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498C-71EA-554D-9828-BA12DF103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</a:rPr>
              <a:t>The DFTB properties and geometric descriptors were calculated using the QM7-x dataset</a:t>
            </a:r>
          </a:p>
          <a:p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2DEF8-B812-42DA-B381-1402E136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  <p:pic>
        <p:nvPicPr>
          <p:cNvPr id="23" name="Picture 23" descr="Diagram, scatter chart&#10;&#10;Description automatically generated">
            <a:extLst>
              <a:ext uri="{FF2B5EF4-FFF2-40B4-BE49-F238E27FC236}">
                <a16:creationId xmlns:a16="http://schemas.microsoft.com/office/drawing/2014/main" id="{7563189D-CC39-446B-941B-E67ADAD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00" y="1972056"/>
            <a:ext cx="7471153" cy="39720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85167-FCBD-4E59-869C-32FD2C71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412" y="6165851"/>
            <a:ext cx="6472237" cy="674686"/>
          </a:xfrm>
        </p:spPr>
        <p:txBody>
          <a:bodyPr/>
          <a:lstStyle/>
          <a:p>
            <a:r>
              <a:rPr lang="en-US"/>
              <a:t>Hoja, J., Medrano Sandonas, L., Ernst, B., Vazquez-Mayagoitia, A., DiStasio, R., &amp; Tkatchenko, A. (2021). QM7-X, a comprehensive dataset of quantum-mechanical properties spanning the chemical space of small organic molecules. Scientific Data, 8(1). doi: 10.1038/s41597-021-00812-2</a:t>
            </a:r>
          </a:p>
        </p:txBody>
      </p:sp>
    </p:spTree>
    <p:extLst>
      <p:ext uri="{BB962C8B-B14F-4D97-AF65-F5344CB8AC3E}">
        <p14:creationId xmlns:p14="http://schemas.microsoft.com/office/powerpoint/2010/main" val="415367091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11BF5-2C00-4BE4-9CBB-DA1509E4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2A7A9F1-0B59-497E-B861-2B691D4A0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3" r="31810" b="413"/>
          <a:stretch/>
        </p:blipFill>
        <p:spPr>
          <a:xfrm>
            <a:off x="-2381" y="1329464"/>
            <a:ext cx="5745855" cy="3472794"/>
          </a:xfrm>
          <a:prstGeom prst="rect">
            <a:avLst/>
          </a:prstGeo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DCF8D36-5E94-4AF1-8A0F-1385B276B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" r="31893" b="364"/>
          <a:stretch/>
        </p:blipFill>
        <p:spPr>
          <a:xfrm>
            <a:off x="5855495" y="2603433"/>
            <a:ext cx="6341173" cy="3758599"/>
          </a:xfrm>
          <a:prstGeom prst="rect">
            <a:avLst/>
          </a:prstGeom>
        </p:spPr>
      </p:pic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846AE48-3478-4705-A7DD-91A6CBF0C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01" t="43141" b="42599"/>
          <a:stretch/>
        </p:blipFill>
        <p:spPr>
          <a:xfrm>
            <a:off x="581025" y="1567590"/>
            <a:ext cx="3600775" cy="690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0D5B85-F710-4018-8A76-78FD7CB97A1E}"/>
              </a:ext>
            </a:extLst>
          </p:cNvPr>
          <p:cNvSpPr txBox="1"/>
          <p:nvPr/>
        </p:nvSpPr>
        <p:spPr>
          <a:xfrm>
            <a:off x="176212" y="569119"/>
            <a:ext cx="48148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 Light"/>
              </a:rPr>
              <a:t>Data Distribution</a:t>
            </a:r>
            <a:endParaRPr lang="en-US" sz="2800" b="1">
              <a:cs typeface="Calibri"/>
            </a:endParaRPr>
          </a:p>
        </p:txBody>
      </p:sp>
      <p:pic>
        <p:nvPicPr>
          <p:cNvPr id="13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E7C55EE9-4401-4329-ACDC-C66EB78F4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01" t="43141" b="42599"/>
          <a:stretch/>
        </p:blipFill>
        <p:spPr>
          <a:xfrm>
            <a:off x="6534149" y="2912996"/>
            <a:ext cx="2588744" cy="6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1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D5D8-89DE-914F-AF68-32CDE0BD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AA5CD-8DF7-B44B-B398-0E4C16C8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/>
            <a:r>
              <a:rPr lang="en-US" sz="2400"/>
              <a:t>Property Predicted: Atomization Energy</a:t>
            </a:r>
          </a:p>
          <a:p>
            <a:pPr marL="285750"/>
            <a:r>
              <a:rPr lang="en-US" sz="2400"/>
              <a:t>Total feature size of DFTB properties: 40</a:t>
            </a:r>
          </a:p>
          <a:p>
            <a:pPr marL="285750"/>
            <a:r>
              <a:rPr lang="en-US" sz="2400"/>
              <a:t>Total feature size of molecular descriptors:</a:t>
            </a:r>
          </a:p>
          <a:p>
            <a:pPr marL="971550" lvl="1"/>
            <a:r>
              <a:rPr lang="en-US"/>
              <a:t>Coulomb Matrix: 276</a:t>
            </a:r>
          </a:p>
          <a:p>
            <a:pPr marL="971550" lvl="1"/>
            <a:r>
              <a:rPr lang="en-US"/>
              <a:t>BOB: 528</a:t>
            </a:r>
          </a:p>
          <a:p>
            <a:pPr marL="971550" lvl="1"/>
            <a:r>
              <a:rPr lang="en-US"/>
              <a:t>SLATM: 17935</a:t>
            </a:r>
          </a:p>
          <a:p>
            <a:pPr marL="0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EC1F-7264-4228-B128-86F83850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A5514-4530-41FC-906F-89CBA084AC01}"/>
              </a:ext>
            </a:extLst>
          </p:cNvPr>
          <p:cNvSpPr txBox="1"/>
          <p:nvPr/>
        </p:nvSpPr>
        <p:spPr>
          <a:xfrm>
            <a:off x="6256020" y="1313856"/>
            <a:ext cx="5097780" cy="35036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Architectures used: </a:t>
            </a:r>
            <a:endParaRPr lang="en-US" sz="2400">
              <a:cs typeface="Calibri"/>
            </a:endParaRPr>
          </a:p>
          <a:p>
            <a:pPr marL="400050" indent="-342900" defTabSz="914400">
              <a:lnSpc>
                <a:spcPct val="90000"/>
              </a:lnSpc>
              <a:spcBef>
                <a:spcPts val="1000"/>
              </a:spcBef>
              <a:buFont typeface="Wingdings" panose="020B0604020202020204" pitchFamily="34" charset="0"/>
              <a:buChar char="Ø"/>
            </a:pPr>
            <a:r>
              <a:rPr lang="en-US" sz="2400"/>
              <a:t>Using only geometric molecular descriptors.</a:t>
            </a:r>
            <a:endParaRPr lang="en-US" sz="2400">
              <a:cs typeface="Calibri" panose="020F0502020204030204"/>
            </a:endParaRPr>
          </a:p>
          <a:p>
            <a:pPr marL="400050" indent="-342900" defTabSz="914400">
              <a:lnSpc>
                <a:spcPct val="90000"/>
              </a:lnSpc>
              <a:spcBef>
                <a:spcPts val="1000"/>
              </a:spcBef>
              <a:buFont typeface="Wingdings" panose="020B0604020202020204" pitchFamily="34" charset="0"/>
              <a:buChar char="Ø"/>
            </a:pPr>
            <a:r>
              <a:rPr lang="en-US" sz="2400"/>
              <a:t>Using Geometric Descriptors and DFTB properties concatenated for input layer</a:t>
            </a:r>
            <a:endParaRPr lang="en-US" sz="2400">
              <a:cs typeface="Calibri" panose="020F0502020204030204"/>
            </a:endParaRPr>
          </a:p>
          <a:p>
            <a:pPr marL="400050" indent="-342900" defTabSz="914400">
              <a:lnSpc>
                <a:spcPct val="90000"/>
              </a:lnSpc>
              <a:spcBef>
                <a:spcPts val="1000"/>
              </a:spcBef>
              <a:buFont typeface="Wingdings" panose="020B0604020202020204" pitchFamily="34" charset="0"/>
              <a:buChar char="Ø"/>
            </a:pPr>
            <a:r>
              <a:rPr lang="en-US" sz="2400"/>
              <a:t>Using separate models for Geometric Descriptors and DFTB properties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2802F-A959-41B9-BDF3-7D083D0E0573}"/>
              </a:ext>
            </a:extLst>
          </p:cNvPr>
          <p:cNvSpPr txBox="1"/>
          <p:nvPr/>
        </p:nvSpPr>
        <p:spPr>
          <a:xfrm>
            <a:off x="6261100" y="5041900"/>
            <a:ext cx="5092700" cy="10156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Feature Selection was done to select the most relevant properties for training the model (Under Progress)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97070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043E7-A1B1-6B40-97F4-99749FB5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0689B-F80D-4B96-9605-FC493654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5347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C49B-4E2B-4FAE-AB30-88792FC0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7" y="-285622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Architecture-1</a:t>
            </a:r>
            <a:endParaRPr lang="en-IN" sz="400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E4E1652-AD09-486C-AC96-4D08EB62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/>
          </a:p>
        </p:txBody>
      </p:sp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7D5A24E4-95B7-485F-900C-3DB9F1A2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7" y="1195580"/>
            <a:ext cx="4625435" cy="555661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0164F99-3C3E-43FD-AD35-F9750E52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02" y="2183800"/>
            <a:ext cx="6091194" cy="454458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9CA7ADE-B8B5-46CB-87ED-6377EE14A677}"/>
              </a:ext>
            </a:extLst>
          </p:cNvPr>
          <p:cNvSpPr txBox="1"/>
          <p:nvPr/>
        </p:nvSpPr>
        <p:spPr>
          <a:xfrm>
            <a:off x="5641181" y="259556"/>
            <a:ext cx="64460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Sequential Neural Network with only geometric descriptors (Coulomb Matrix)​ as input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Training size: 30,000, validation size: 1,000; test size: 10,000​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Using Non-Equilibrium Molecules​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F91A47F-3EB6-4A27-A308-D00F0E66F9F7}"/>
              </a:ext>
            </a:extLst>
          </p:cNvPr>
          <p:cNvSpPr txBox="1"/>
          <p:nvPr/>
        </p:nvSpPr>
        <p:spPr>
          <a:xfrm>
            <a:off x="7141370" y="5414653"/>
            <a:ext cx="360044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 error: 0.711 eV = 16.39 kcal/mol​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790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C49B-4E2B-4FAE-AB30-88792FC0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7" y="-285622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Architecture-2</a:t>
            </a:r>
            <a:endParaRPr lang="en-IN" sz="4000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1879973-CB0F-42F0-B9B0-A3C700B7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3836A5EB-5163-4ECC-BDB2-52DD44B6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" y="921993"/>
            <a:ext cx="4588668" cy="5525981"/>
          </a:xfrm>
          <a:prstGeom prst="rect">
            <a:avLst/>
          </a:prstGeom>
        </p:spPr>
      </p:pic>
      <p:pic>
        <p:nvPicPr>
          <p:cNvPr id="556" name="Picture 555" descr="Chart, scatter chart&#10;&#10;Description automatically generated">
            <a:extLst>
              <a:ext uri="{FF2B5EF4-FFF2-40B4-BE49-F238E27FC236}">
                <a16:creationId xmlns:a16="http://schemas.microsoft.com/office/drawing/2014/main" id="{6A8894C5-7C33-42FD-8440-FBD162208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81" y="2233098"/>
            <a:ext cx="5938648" cy="4482243"/>
          </a:xfrm>
          <a:prstGeom prst="rect">
            <a:avLst/>
          </a:prstGeom>
        </p:spPr>
      </p:pic>
      <p:sp>
        <p:nvSpPr>
          <p:cNvPr id="555" name="TextBox 554">
            <a:extLst>
              <a:ext uri="{FF2B5EF4-FFF2-40B4-BE49-F238E27FC236}">
                <a16:creationId xmlns:a16="http://schemas.microsoft.com/office/drawing/2014/main" id="{7D0591B9-D2A2-4F82-8ADD-B75CCA0BB1FE}"/>
              </a:ext>
            </a:extLst>
          </p:cNvPr>
          <p:cNvSpPr txBox="1"/>
          <p:nvPr/>
        </p:nvSpPr>
        <p:spPr>
          <a:xfrm>
            <a:off x="5347855" y="281049"/>
            <a:ext cx="68401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Sequential Neural Network with Coulomb Matrix and DFTB properties concatenated for the input layer.​</a:t>
            </a:r>
            <a:endParaRPr lang="en-US"/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Training size of 30,000, Validation size: 1,000; Test size: 10,000​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Using Non-Equilibrium Molecules​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0A2FA7EE-9B8D-45F4-956A-C70674356C35}"/>
              </a:ext>
            </a:extLst>
          </p:cNvPr>
          <p:cNvSpPr txBox="1"/>
          <p:nvPr/>
        </p:nvSpPr>
        <p:spPr>
          <a:xfrm>
            <a:off x="8029699" y="5407231"/>
            <a:ext cx="27432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 error = 0.39 eV = 9 kcal/mol​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1304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C49B-4E2B-4FAE-AB30-88792FC0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/>
              <a:t>Architecture-2 – With Standardization </a:t>
            </a:r>
            <a:endParaRPr lang="en-IN" sz="4200"/>
          </a:p>
        </p:txBody>
      </p:sp>
      <p:graphicFrame>
        <p:nvGraphicFramePr>
          <p:cNvPr id="47" name="Content Placeholder 8">
            <a:extLst>
              <a:ext uri="{FF2B5EF4-FFF2-40B4-BE49-F238E27FC236}">
                <a16:creationId xmlns:a16="http://schemas.microsoft.com/office/drawing/2014/main" id="{C9BFE53B-5EB1-4BFA-9350-C7B040592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161429"/>
              </p:ext>
            </p:extLst>
          </p:nvPr>
        </p:nvGraphicFramePr>
        <p:xfrm>
          <a:off x="356961" y="2630116"/>
          <a:ext cx="4826951" cy="351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40EAAFE-2783-4601-BAF9-4B54D2AC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16</a:t>
            </a:fld>
            <a:endParaRPr lang="en-US"/>
          </a:p>
        </p:txBody>
      </p:sp>
      <p:pic>
        <p:nvPicPr>
          <p:cNvPr id="73" name="Picture 73" descr="Chart, scatter chart&#10;&#10;Description automatically generated">
            <a:extLst>
              <a:ext uri="{FF2B5EF4-FFF2-40B4-BE49-F238E27FC236}">
                <a16:creationId xmlns:a16="http://schemas.microsoft.com/office/drawing/2014/main" id="{7F527277-5925-410C-A1E6-7C246644A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386" y="926667"/>
            <a:ext cx="6062630" cy="454944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76BD717-7191-4837-ADE5-1FFA087DF626}"/>
              </a:ext>
            </a:extLst>
          </p:cNvPr>
          <p:cNvSpPr txBox="1"/>
          <p:nvPr/>
        </p:nvSpPr>
        <p:spPr>
          <a:xfrm>
            <a:off x="7386452" y="4269179"/>
            <a:ext cx="35150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Test error = 0.35 eV = 8.07 kcal/mol​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131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41B50-1FAB-4E34-94C6-EB6BC4E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/>
          </a:p>
        </p:txBody>
      </p:sp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B9E2DAD-202F-4BD8-93E8-350B270EF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1" r="26955" b="202"/>
          <a:stretch/>
        </p:blipFill>
        <p:spPr>
          <a:xfrm>
            <a:off x="-2382" y="1138709"/>
            <a:ext cx="7230580" cy="5664192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A845A78-5523-44B6-ADFD-8DCB3431D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6223" r="1675" b="-215"/>
          <a:stretch/>
        </p:blipFill>
        <p:spPr>
          <a:xfrm>
            <a:off x="6026658" y="1214965"/>
            <a:ext cx="5994082" cy="44981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97B0AA-9F76-488E-9746-D11E52F8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11" y="-574358"/>
            <a:ext cx="5783293" cy="1481328"/>
          </a:xfrm>
        </p:spPr>
        <p:txBody>
          <a:bodyPr anchor="b">
            <a:normAutofit/>
          </a:bodyPr>
          <a:lstStyle/>
          <a:p>
            <a:r>
              <a:rPr lang="en-US" sz="4200"/>
              <a:t>Architecture-Comparison </a:t>
            </a:r>
            <a:endParaRPr lang="en-US" sz="4200">
              <a:cs typeface="Calibri Light"/>
            </a:endParaRPr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24A1EAD-392C-45CD-8F65-2AA60DE4B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35" t="43249" r="135" b="42792"/>
          <a:stretch/>
        </p:blipFill>
        <p:spPr>
          <a:xfrm>
            <a:off x="795337" y="1293491"/>
            <a:ext cx="2355525" cy="7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5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D14202-9E71-469A-81AD-CF5A2143FA41}"/>
              </a:ext>
            </a:extLst>
          </p:cNvPr>
          <p:cNvSpPr txBox="1"/>
          <p:nvPr/>
        </p:nvSpPr>
        <p:spPr>
          <a:xfrm>
            <a:off x="1219200" y="6270171"/>
            <a:ext cx="3772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Both axes are in logarithmic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290EC-BAFC-4F7A-A153-67781785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D240F5E-92C7-45AB-9AD0-8A67F055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9" y="567633"/>
            <a:ext cx="11105406" cy="56930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C41309-4C0F-4827-BAFF-405784DA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11" y="211454"/>
            <a:ext cx="5783293" cy="695516"/>
          </a:xfrm>
        </p:spPr>
        <p:txBody>
          <a:bodyPr anchor="b">
            <a:normAutofit/>
          </a:bodyPr>
          <a:lstStyle/>
          <a:p>
            <a:r>
              <a:rPr lang="en-US" sz="4200"/>
              <a:t>Architecture-Comparison </a:t>
            </a:r>
            <a:endParaRPr lang="en-US" sz="42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9197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E522-EC79-49FC-B2A8-99F8E813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37" y="194690"/>
            <a:ext cx="5602884" cy="2186393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3600" dirty="0"/>
              <a:t>Architecture 3: Using 2 separate models followed by concatenation </a:t>
            </a:r>
            <a:br>
              <a:rPr lang="en-US" sz="3600" dirty="0"/>
            </a:br>
            <a:r>
              <a:rPr lang="en-US" sz="1800" dirty="0"/>
              <a:t>Final error: </a:t>
            </a:r>
            <a:r>
              <a:rPr lang="en-IN" sz="1800" dirty="0"/>
              <a:t>0.4132 eV = 9.53 kcal/mol</a:t>
            </a:r>
            <a:r>
              <a:rPr lang="en-IN" sz="2000" dirty="0"/>
              <a:t> </a:t>
            </a:r>
            <a:r>
              <a:rPr lang="en-US" sz="3600" dirty="0"/>
              <a:t> 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4C6DCA-CDA8-2D41-B962-2EB316B54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657309"/>
            <a:ext cx="5667200" cy="547383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E3062-E87F-4C26-9C29-784F243A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DAA8C-765F-244B-A477-761700895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27" y="2690500"/>
            <a:ext cx="4401457" cy="33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7653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94B0-4F35-B049-9706-68D8115B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EA03-6D20-2042-8421-9360E495E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1631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000" dirty="0"/>
              <a:t>Traditional chemical methods for discovery and characterization of compounds are</a:t>
            </a:r>
            <a:endParaRPr lang="en-US" dirty="0"/>
          </a:p>
          <a:p>
            <a:pPr marL="457200" lvl="1" indent="0">
              <a:buNone/>
            </a:pPr>
            <a:r>
              <a:rPr lang="en-IN" sz="2000" dirty="0"/>
              <a:t>Time-consuming</a:t>
            </a:r>
            <a:endParaRPr lang="en-IN" sz="2000" dirty="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IN" sz="2000" dirty="0"/>
              <a:t>Costly</a:t>
            </a:r>
            <a:endParaRPr lang="en-IN" sz="2000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IN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D3CC7-883B-44B7-A878-538CEA4F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49FB5-F9D0-4E5C-BB73-293BDCB840C6}"/>
              </a:ext>
            </a:extLst>
          </p:cNvPr>
          <p:cNvSpPr txBox="1"/>
          <p:nvPr/>
        </p:nvSpPr>
        <p:spPr>
          <a:xfrm>
            <a:off x="640556" y="3724275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cs typeface="Arial"/>
              </a:rPr>
              <a:t>Computational Chemistry methods:</a:t>
            </a:r>
            <a:r>
              <a:rPr lang="en-US" dirty="0">
                <a:cs typeface="Arial"/>
              </a:rPr>
              <a:t>​</a:t>
            </a:r>
            <a:endParaRPr lang="en-US" dirty="0"/>
          </a:p>
          <a:p>
            <a:pPr lvl="1"/>
            <a:r>
              <a:rPr lang="en-IN" dirty="0">
                <a:cs typeface="Arial"/>
              </a:rPr>
              <a:t>Design and analyse molecules virtually using simulations and quantum-chemical methods.</a:t>
            </a:r>
            <a:r>
              <a:rPr lang="en-US" dirty="0">
                <a:cs typeface="Arial"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EEA3C-0A3A-40EC-9222-A3A8A9716DE5}"/>
              </a:ext>
            </a:extLst>
          </p:cNvPr>
          <p:cNvSpPr txBox="1"/>
          <p:nvPr/>
        </p:nvSpPr>
        <p:spPr>
          <a:xfrm>
            <a:off x="438150" y="6081712"/>
            <a:ext cx="10851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E3B0A6-6EAA-4ECE-A12B-F4B8B496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45250"/>
            <a:ext cx="4572000" cy="174625"/>
          </a:xfrm>
        </p:spPr>
        <p:txBody>
          <a:bodyPr/>
          <a:lstStyle/>
          <a:p>
            <a:r>
              <a:rPr lang="en-US"/>
              <a:t>Keith, J., Vassilev-Galindo, V., Cheng, B., Chmiela, S., Gastegger, M., Müller, K., &amp; Tkatchenko, A. (2021). Chemical Reviews, 121(16), 9816-9872. doi: 10.1021/acs.chemrev.1c00107​</a:t>
            </a:r>
          </a:p>
        </p:txBody>
      </p:sp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D762E60B-A0D2-4460-84C9-2B780E03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721200"/>
            <a:ext cx="6005512" cy="4975071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03FDD77-8330-4032-A0A6-6CD12F0D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8" r="2" b="2"/>
          <a:stretch/>
        </p:blipFill>
        <p:spPr>
          <a:xfrm>
            <a:off x="3426523" y="2437824"/>
            <a:ext cx="3061371" cy="2373549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ED2FB204-6A70-4A64-90C3-D483F715A722}"/>
              </a:ext>
            </a:extLst>
          </p:cNvPr>
          <p:cNvSpPr txBox="1">
            <a:spLocks/>
          </p:cNvSpPr>
          <p:nvPr/>
        </p:nvSpPr>
        <p:spPr>
          <a:xfrm>
            <a:off x="6731000" y="6280150"/>
            <a:ext cx="4572000" cy="17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von Lilienfeld, O., &amp; Burke, K. (2020).  Nature Communications, 11(1). doi: 10.1038/s41467-020-18556-9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C49B-4E2B-4FAE-AB30-88792FC0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24" y="195262"/>
            <a:ext cx="4772500" cy="1728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Sequential Model Using BOB (Bag of Bonds)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B48C84C-ACA1-4D6E-96E3-075EE841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63" y="804672"/>
            <a:ext cx="6078473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400" dirty="0">
                <a:solidFill>
                  <a:schemeClr val="tx2"/>
                </a:solidFill>
                <a:cs typeface="Calibri"/>
              </a:rPr>
              <a:t>Shape of input layer: 528+40 = 568</a:t>
            </a:r>
          </a:p>
          <a:p>
            <a:pPr marL="285750"/>
            <a:r>
              <a:rPr lang="en-US" sz="2400" dirty="0">
                <a:solidFill>
                  <a:schemeClr val="tx2"/>
                </a:solidFill>
              </a:rPr>
              <a:t>Non-Equilibrium molecules</a:t>
            </a:r>
            <a:endParaRPr lang="en-US" sz="2400" dirty="0">
              <a:solidFill>
                <a:schemeClr val="tx2"/>
              </a:solidFill>
              <a:cs typeface="Calibri"/>
            </a:endParaRPr>
          </a:p>
          <a:p>
            <a:endParaRPr lang="en-US" sz="2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6C9CE-A7AC-46D1-9420-8E1CE98D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C949A-FC7B-474E-8905-59F6F9BED40C}"/>
              </a:ext>
            </a:extLst>
          </p:cNvPr>
          <p:cNvSpPr txBox="1"/>
          <p:nvPr/>
        </p:nvSpPr>
        <p:spPr>
          <a:xfrm>
            <a:off x="6867525" y="5272087"/>
            <a:ext cx="4475017" cy="137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</a:rPr>
              <a:t>Test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error for training size of 30000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BOB = </a:t>
            </a:r>
            <a:r>
              <a:rPr lang="en-US" dirty="0">
                <a:ea typeface="+mn-lt"/>
                <a:cs typeface="+mn-lt"/>
              </a:rPr>
              <a:t>0.6421 eV = 14.806</a:t>
            </a: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(BOB+DFTB)  = 0.302 eV = 6.96 kcal/mol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6AB197D-4981-4A9C-AF71-612DB18C3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88" r="17734" b="318"/>
          <a:stretch/>
        </p:blipFill>
        <p:spPr>
          <a:xfrm>
            <a:off x="63335" y="1837742"/>
            <a:ext cx="6018467" cy="4810566"/>
          </a:xfrm>
          <a:prstGeom prst="rect">
            <a:avLst/>
          </a:prstGeom>
        </p:spPr>
      </p:pic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9C0F8A9-310F-4F11-9DEC-C9BE60F3F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72" t="45383" r="-119" b="43811"/>
          <a:stretch/>
        </p:blipFill>
        <p:spPr>
          <a:xfrm>
            <a:off x="785750" y="2193083"/>
            <a:ext cx="1385797" cy="5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042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E9B1-F99F-E445-9A70-AFF125D2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-238537"/>
            <a:ext cx="10515600" cy="1325563"/>
          </a:xfrm>
        </p:spPr>
        <p:txBody>
          <a:bodyPr/>
          <a:lstStyle/>
          <a:p>
            <a:r>
              <a:rPr lang="en-US"/>
              <a:t>SLATM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9EEB5-E28F-4430-BA31-5C5A598B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1172A-6703-8141-A52C-0B4B54B9DC71}"/>
              </a:ext>
            </a:extLst>
          </p:cNvPr>
          <p:cNvSpPr txBox="1"/>
          <p:nvPr/>
        </p:nvSpPr>
        <p:spPr>
          <a:xfrm>
            <a:off x="1911927" y="843149"/>
            <a:ext cx="1888017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Distorted Dataset:</a:t>
            </a:r>
          </a:p>
          <a:p>
            <a:r>
              <a:rPr lang="en-US" dirty="0" err="1"/>
              <a:t>Train_set</a:t>
            </a:r>
            <a:r>
              <a:rPr lang="en-US" dirty="0"/>
              <a:t>=30000</a:t>
            </a:r>
            <a:endParaRPr lang="en-US" dirty="0">
              <a:cs typeface="Calibri"/>
            </a:endParaRPr>
          </a:p>
          <a:p>
            <a:r>
              <a:rPr lang="en-US" dirty="0" err="1"/>
              <a:t>Val_set</a:t>
            </a:r>
            <a:r>
              <a:rPr lang="en-US" dirty="0"/>
              <a:t>=1000</a:t>
            </a:r>
            <a:endParaRPr lang="en-US" dirty="0">
              <a:cs typeface="Calibri"/>
            </a:endParaRPr>
          </a:p>
          <a:p>
            <a:r>
              <a:rPr lang="en-US" dirty="0" err="1"/>
              <a:t>Test_set</a:t>
            </a:r>
            <a:r>
              <a:rPr lang="en-US" dirty="0"/>
              <a:t>=10000</a:t>
            </a:r>
          </a:p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525F1F-4C6F-42D3-83D7-2D97D599B2C2}"/>
              </a:ext>
            </a:extLst>
          </p:cNvPr>
          <p:cNvGrpSpPr/>
          <p:nvPr/>
        </p:nvGrpSpPr>
        <p:grpSpPr>
          <a:xfrm>
            <a:off x="70592" y="2014390"/>
            <a:ext cx="6426809" cy="4711191"/>
            <a:chOff x="-859642" y="2014390"/>
            <a:chExt cx="6426809" cy="4711191"/>
          </a:xfrm>
        </p:grpSpPr>
        <p:pic>
          <p:nvPicPr>
            <p:cNvPr id="4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206A4B25-EE92-46EA-B99A-8338F1D19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1" t="2740" r="19931" b="358"/>
            <a:stretch/>
          </p:blipFill>
          <p:spPr>
            <a:xfrm>
              <a:off x="-859642" y="2014390"/>
              <a:ext cx="6426809" cy="4711191"/>
            </a:xfrm>
            <a:prstGeom prst="rect">
              <a:avLst/>
            </a:prstGeom>
          </p:spPr>
        </p:pic>
        <p:pic>
          <p:nvPicPr>
            <p:cNvPr id="8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26180558-0B3E-47B7-9BAB-B081E1B83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750" t="45302" r="691" b="45470"/>
            <a:stretch/>
          </p:blipFill>
          <p:spPr>
            <a:xfrm>
              <a:off x="-148076" y="2263713"/>
              <a:ext cx="1739469" cy="523310"/>
            </a:xfrm>
            <a:prstGeom prst="rect">
              <a:avLst/>
            </a:prstGeom>
          </p:spPr>
        </p:pic>
      </p:grpSp>
      <p:pic>
        <p:nvPicPr>
          <p:cNvPr id="5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381333-80CE-4068-99B0-607B06562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4990" y="170997"/>
            <a:ext cx="7470267" cy="56081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8ACF1-51E1-8947-B9F0-A6FBDA78E9A1}"/>
              </a:ext>
            </a:extLst>
          </p:cNvPr>
          <p:cNvSpPr txBox="1"/>
          <p:nvPr/>
        </p:nvSpPr>
        <p:spPr>
          <a:xfrm>
            <a:off x="6555178" y="4182802"/>
            <a:ext cx="4727897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MAE:</a:t>
            </a:r>
            <a:br>
              <a:rPr lang="en-US" dirty="0"/>
            </a:br>
            <a:r>
              <a:rPr lang="en-US" dirty="0"/>
              <a:t>Using DFTB = 	 0.16494 eV = 3.803 kcal/mol</a:t>
            </a:r>
          </a:p>
          <a:p>
            <a:r>
              <a:rPr lang="en-US" dirty="0">
                <a:cs typeface="Calibri"/>
              </a:rPr>
              <a:t>Using only SLATM = </a:t>
            </a:r>
            <a:r>
              <a:rPr lang="en-US" dirty="0">
                <a:ea typeface="+mn-lt"/>
                <a:cs typeface="+mn-lt"/>
              </a:rPr>
              <a:t>0.446 eV = 10.2847 kcal/mol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062188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E9B1-F99F-E445-9A70-AFF125D2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5C956-AD16-4DE8-854F-496C30C3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1172A-6703-8141-A52C-0B4B54B9DC71}"/>
              </a:ext>
            </a:extLst>
          </p:cNvPr>
          <p:cNvSpPr txBox="1"/>
          <p:nvPr/>
        </p:nvSpPr>
        <p:spPr>
          <a:xfrm>
            <a:off x="516576" y="1615044"/>
            <a:ext cx="2089098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Equilibrium Dataset:</a:t>
            </a:r>
          </a:p>
          <a:p>
            <a:r>
              <a:rPr lang="en-US" dirty="0" err="1"/>
              <a:t>Train_set</a:t>
            </a:r>
            <a:r>
              <a:rPr lang="en-US" dirty="0"/>
              <a:t>=30000</a:t>
            </a:r>
            <a:endParaRPr lang="en-US" dirty="0">
              <a:cs typeface="Calibri"/>
            </a:endParaRPr>
          </a:p>
          <a:p>
            <a:r>
              <a:rPr lang="en-US" dirty="0" err="1"/>
              <a:t>Val_set</a:t>
            </a:r>
            <a:r>
              <a:rPr lang="en-US" dirty="0"/>
              <a:t>=1000</a:t>
            </a:r>
            <a:endParaRPr lang="en-US" dirty="0">
              <a:cs typeface="Calibri"/>
            </a:endParaRPr>
          </a:p>
          <a:p>
            <a:r>
              <a:rPr lang="en-US" dirty="0" err="1"/>
              <a:t>Test_set</a:t>
            </a:r>
            <a:r>
              <a:rPr lang="en-US" dirty="0"/>
              <a:t>=10000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8ACF1-51E1-8947-B9F0-A6FBDA78E9A1}"/>
              </a:ext>
            </a:extLst>
          </p:cNvPr>
          <p:cNvSpPr txBox="1"/>
          <p:nvPr/>
        </p:nvSpPr>
        <p:spPr>
          <a:xfrm>
            <a:off x="292924" y="3686018"/>
            <a:ext cx="4078681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MAE:</a:t>
            </a:r>
            <a:endParaRPr lang="en-US"/>
          </a:p>
          <a:p>
            <a:r>
              <a:rPr lang="en-US" dirty="0"/>
              <a:t>SLATM+DFTB: 0.0498 eV = 1.148 kcal/mol</a:t>
            </a:r>
            <a:endParaRPr lang="en-US"/>
          </a:p>
          <a:p>
            <a:r>
              <a:rPr lang="en-US" dirty="0"/>
              <a:t>BOB + DFTB: 0.1065 eV = 2.456 kcal/mol</a:t>
            </a:r>
          </a:p>
        </p:txBody>
      </p:sp>
      <p:pic>
        <p:nvPicPr>
          <p:cNvPr id="10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ACBEA18-558B-4110-A6DA-B850208E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307" y="1210178"/>
            <a:ext cx="7624761" cy="46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063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C49B-4E2B-4FAE-AB30-88792FC0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2 on Dataset of Using slightly distorted molecules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ED2CF9-4243-4E7F-B0B5-784383943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/>
            <a:r>
              <a:rPr lang="en-US" sz="2000" dirty="0"/>
              <a:t>Output with training size of 50,000, validation size 5,000, test size of 200000</a:t>
            </a:r>
            <a:endParaRPr lang="en-US" sz="2000">
              <a:cs typeface="Calibri"/>
            </a:endParaRPr>
          </a:p>
          <a:p>
            <a:pPr marL="285750"/>
            <a:r>
              <a:rPr lang="en-US" sz="2000" dirty="0"/>
              <a:t>Test error = 0.1712 eV = 3.94 kcal/mol</a:t>
            </a:r>
            <a:endParaRPr lang="en-US" sz="200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803F9-7B28-4B81-94B6-E9E9062F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23</a:t>
            </a:fld>
            <a:endParaRPr lang="en-US"/>
          </a:p>
        </p:txBody>
      </p:sp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7A0FC310-96D2-48F5-A376-1057334E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88" y="1140044"/>
            <a:ext cx="7541475" cy="53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9206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0057BE-A3B2-964D-A8A4-9D396E064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883258"/>
              </p:ext>
            </p:extLst>
          </p:nvPr>
        </p:nvGraphicFramePr>
        <p:xfrm>
          <a:off x="1459592" y="797719"/>
          <a:ext cx="914653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422">
                  <a:extLst>
                    <a:ext uri="{9D8B030D-6E8A-4147-A177-3AD203B41FA5}">
                      <a16:colId xmlns:a16="http://schemas.microsoft.com/office/drawing/2014/main" val="2248856457"/>
                    </a:ext>
                  </a:extLst>
                </a:gridCol>
                <a:gridCol w="1524422">
                  <a:extLst>
                    <a:ext uri="{9D8B030D-6E8A-4147-A177-3AD203B41FA5}">
                      <a16:colId xmlns:a16="http://schemas.microsoft.com/office/drawing/2014/main" val="715682240"/>
                    </a:ext>
                  </a:extLst>
                </a:gridCol>
                <a:gridCol w="1524422">
                  <a:extLst>
                    <a:ext uri="{9D8B030D-6E8A-4147-A177-3AD203B41FA5}">
                      <a16:colId xmlns:a16="http://schemas.microsoft.com/office/drawing/2014/main" val="2570207805"/>
                    </a:ext>
                  </a:extLst>
                </a:gridCol>
                <a:gridCol w="1524422">
                  <a:extLst>
                    <a:ext uri="{9D8B030D-6E8A-4147-A177-3AD203B41FA5}">
                      <a16:colId xmlns:a16="http://schemas.microsoft.com/office/drawing/2014/main" val="588158642"/>
                    </a:ext>
                  </a:extLst>
                </a:gridCol>
                <a:gridCol w="1524422">
                  <a:extLst>
                    <a:ext uri="{9D8B030D-6E8A-4147-A177-3AD203B41FA5}">
                      <a16:colId xmlns:a16="http://schemas.microsoft.com/office/drawing/2014/main" val="3791991533"/>
                    </a:ext>
                  </a:extLst>
                </a:gridCol>
                <a:gridCol w="1524422">
                  <a:extLst>
                    <a:ext uri="{9D8B030D-6E8A-4147-A177-3AD203B41FA5}">
                      <a16:colId xmlns:a16="http://schemas.microsoft.com/office/drawing/2014/main" val="188558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 + DFTB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SLATM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SLATM+DFTB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BOB + DFTB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21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Std Dev: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0.7048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0.577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0.384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5844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E57404-5F1B-46A2-8502-825D2A6A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24</a:t>
            </a:fld>
            <a:endParaRPr lang="en-US"/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D5F3D6E-3336-4BF8-A8BF-A16297783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0" r="9927" b="328"/>
          <a:stretch/>
        </p:blipFill>
        <p:spPr>
          <a:xfrm>
            <a:off x="69056" y="1813023"/>
            <a:ext cx="6375317" cy="4913101"/>
          </a:xfrm>
          <a:prstGeom prst="rect">
            <a:avLst/>
          </a:prstGeom>
        </p:spPr>
      </p:pic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C7B07AF-EBAC-4AA3-A181-17964530C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6" r="14486" b="-242"/>
          <a:stretch/>
        </p:blipFill>
        <p:spPr>
          <a:xfrm>
            <a:off x="5450680" y="1811129"/>
            <a:ext cx="6744745" cy="4971307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E91EE91-25A5-4B8F-83A4-610B375D3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54" t="47477" r="606" b="46560"/>
          <a:stretch/>
        </p:blipFill>
        <p:spPr>
          <a:xfrm>
            <a:off x="771525" y="2483561"/>
            <a:ext cx="1201901" cy="535658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F82FB2C-8A49-46BB-9359-766FA7022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93" t="46632" r="125" b="47150"/>
          <a:stretch/>
        </p:blipFill>
        <p:spPr>
          <a:xfrm>
            <a:off x="9522619" y="2433016"/>
            <a:ext cx="2499289" cy="524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20D8FB-B549-4963-8AA4-FCD75EC3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" y="-313531"/>
            <a:ext cx="10515600" cy="1325563"/>
          </a:xfrm>
        </p:spPr>
        <p:txBody>
          <a:bodyPr/>
          <a:lstStyle/>
          <a:p>
            <a:r>
              <a:rPr lang="en-US" dirty="0"/>
              <a:t>Standard Deviation on Distorted Molecules</a:t>
            </a:r>
          </a:p>
        </p:txBody>
      </p:sp>
    </p:spTree>
    <p:extLst>
      <p:ext uri="{BB962C8B-B14F-4D97-AF65-F5344CB8AC3E}">
        <p14:creationId xmlns:p14="http://schemas.microsoft.com/office/powerpoint/2010/main" val="59215323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9040-FD4C-4A4E-BD0C-1C1E6284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64" y="1382922"/>
            <a:ext cx="3459760" cy="157722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600"/>
              <a:t>Using Kernel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5E5845-4E2C-244A-96B9-33B14F458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85" y="747191"/>
            <a:ext cx="3915791" cy="541535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C49EE-F8FB-4F8E-BBEA-83137FDF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4B01D-108A-374F-8408-A30BF57EC31C}"/>
              </a:ext>
            </a:extLst>
          </p:cNvPr>
          <p:cNvSpPr txBox="1"/>
          <p:nvPr/>
        </p:nvSpPr>
        <p:spPr>
          <a:xfrm>
            <a:off x="6902296" y="3529345"/>
            <a:ext cx="4984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error (with the train kernel)= 5.82 eV</a:t>
            </a:r>
          </a:p>
          <a:p>
            <a:r>
              <a:rPr lang="en-US"/>
              <a:t>Test error (after using alpha) = 4.56 eV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904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E522-EC79-49FC-B2A8-99F8E813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361" y="194690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/>
              <a:t>CNN – Failed Model</a:t>
            </a:r>
            <a:br>
              <a:rPr lang="en-US" sz="3600" dirty="0"/>
            </a:br>
            <a:r>
              <a:rPr lang="en-US" sz="1800" dirty="0"/>
              <a:t>Final error: </a:t>
            </a:r>
            <a:r>
              <a:rPr lang="en-IN" sz="1800" dirty="0"/>
              <a:t>6.88 eV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73AC3-BF0C-4C13-BC05-C7FAA28F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7C31A-3F4D-8A41-A56F-F9ECF5FA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37" y="2476118"/>
            <a:ext cx="4580709" cy="3435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E7573E-5D8A-714C-BD58-1B2DD4524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6" y="90277"/>
            <a:ext cx="6638000" cy="65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0425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E9B1-F99F-E445-9A70-AFF125D2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83" y="2695563"/>
            <a:ext cx="8770571" cy="1345269"/>
          </a:xfrm>
        </p:spPr>
        <p:txBody>
          <a:bodyPr>
            <a:normAutofit/>
          </a:bodyPr>
          <a:lstStyle/>
          <a:p>
            <a:r>
              <a:rPr lang="en-US" dirty="0"/>
              <a:t>Feature</a:t>
            </a:r>
            <a:br>
              <a:rPr lang="en-US" dirty="0"/>
            </a:br>
            <a:r>
              <a:rPr lang="en-US" dirty="0"/>
              <a:t>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F783D-E08B-2F49-B7A7-3F8038B71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4" y="0"/>
            <a:ext cx="7935686" cy="64928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C8FAA-673C-4134-8355-23F3921C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7168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90EB54-0D4D-4847-8576-3CECE24F1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76879"/>
              </p:ext>
            </p:extLst>
          </p:nvPr>
        </p:nvGraphicFramePr>
        <p:xfrm>
          <a:off x="130968" y="440531"/>
          <a:ext cx="12060664" cy="3543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424">
                  <a:extLst>
                    <a:ext uri="{9D8B030D-6E8A-4147-A177-3AD203B41FA5}">
                      <a16:colId xmlns:a16="http://schemas.microsoft.com/office/drawing/2014/main" val="3500660376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2586167063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18792869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2586559066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1030231738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850627381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1004132247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2630483547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3259451826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2948637462"/>
                    </a:ext>
                  </a:extLst>
                </a:gridCol>
                <a:gridCol w="1096424">
                  <a:extLst>
                    <a:ext uri="{9D8B030D-6E8A-4147-A177-3AD203B41FA5}">
                      <a16:colId xmlns:a16="http://schemas.microsoft.com/office/drawing/2014/main" val="1931550671"/>
                    </a:ext>
                  </a:extLst>
                </a:gridCol>
              </a:tblGrid>
              <a:tr h="1342533">
                <a:tc>
                  <a:txBody>
                    <a:bodyPr/>
                    <a:lstStyle/>
                    <a:p>
                      <a:endParaRPr lang="en-US"/>
                    </a:p>
                    <a:p>
                      <a:r>
                        <a:rPr lang="en-US" dirty="0"/>
                        <a:t>Train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FermiEne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BandEne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NumElec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h0Ene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sccEne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3rdEne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RepEne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mbdEne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TBdip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23193"/>
                  </a:ext>
                </a:extLst>
              </a:tr>
              <a:tr h="597089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91398"/>
                  </a:ext>
                </a:extLst>
              </a:tr>
              <a:tr h="544471"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007323"/>
                  </a:ext>
                </a:extLst>
              </a:tr>
              <a:tr h="544471">
                <a:tc>
                  <a:txBody>
                    <a:bodyPr/>
                    <a:lstStyle/>
                    <a:p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587376"/>
                  </a:ext>
                </a:extLst>
              </a:tr>
              <a:tr h="515215">
                <a:tc>
                  <a:txBody>
                    <a:bodyPr/>
                    <a:lstStyle/>
                    <a:p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2906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B516D-E0E0-4B6A-BA56-7B7B0749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28</a:t>
            </a:fld>
            <a:endParaRPr lang="en-US"/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C9C51E06-7ACB-4035-B11F-F92238D6A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099170"/>
              </p:ext>
            </p:extLst>
          </p:nvPr>
        </p:nvGraphicFramePr>
        <p:xfrm>
          <a:off x="1905000" y="2778919"/>
          <a:ext cx="8370092" cy="5253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47172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D2A9-FC22-4D49-BEA2-6B040F1A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-102961"/>
            <a:ext cx="10515600" cy="1325563"/>
          </a:xfrm>
        </p:spPr>
        <p:txBody>
          <a:bodyPr/>
          <a:lstStyle/>
          <a:p>
            <a:r>
              <a:rPr lang="en-US"/>
              <a:t>Correlation Scores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E4FF63-8511-0642-8F5F-BA67A94E8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610889"/>
              </p:ext>
            </p:extLst>
          </p:nvPr>
        </p:nvGraphicFramePr>
        <p:xfrm>
          <a:off x="76200" y="1132114"/>
          <a:ext cx="12115800" cy="116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707267863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1539360637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158392667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543006684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3999014366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45536797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956767219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10215565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3961747922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4003265634"/>
                    </a:ext>
                  </a:extLst>
                </a:gridCol>
              </a:tblGrid>
              <a:tr h="5823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FermiEne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BandEne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NumElec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h0Ene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SccEne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r>
                        <a:rPr lang="en-US" baseline="30000"/>
                        <a:t>rd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 </a:t>
                      </a:r>
                      <a:r>
                        <a:rPr lang="en-US" err="1"/>
                        <a:t>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Mbd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TbDip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1522"/>
                  </a:ext>
                </a:extLst>
              </a:tr>
              <a:tr h="5823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3.92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44440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FFACA-F7F4-43BF-9430-5ED0B8C9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59A8A-079A-8341-98B7-3D45EDEA5CA1}"/>
              </a:ext>
            </a:extLst>
          </p:cNvPr>
          <p:cNvSpPr txBox="1"/>
          <p:nvPr/>
        </p:nvSpPr>
        <p:spPr>
          <a:xfrm>
            <a:off x="1600200" y="2612571"/>
            <a:ext cx="796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F-</a:t>
            </a:r>
            <a:r>
              <a:rPr lang="en-US" err="1"/>
              <a:t>classif</a:t>
            </a:r>
            <a:r>
              <a:rPr lang="en-US"/>
              <a:t> -&gt; ANOVA f-values:</a:t>
            </a:r>
            <a:br>
              <a:rPr lang="en-US"/>
            </a:br>
            <a:r>
              <a:rPr lang="en-US"/>
              <a:t>Denoting the correlation of these properties with Atomization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E286F-F1F4-4261-A553-36C0C83C61B7}"/>
              </a:ext>
            </a:extLst>
          </p:cNvPr>
          <p:cNvSpPr txBox="1"/>
          <p:nvPr/>
        </p:nvSpPr>
        <p:spPr>
          <a:xfrm>
            <a:off x="228600" y="3722914"/>
            <a:ext cx="6368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F = (Explained Variance)/(Unexplained Variance)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1FD1168-F5CD-4A76-B0A7-CC794DD3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98131"/>
            <a:ext cx="5366657" cy="1263423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42B01AE6-9FCC-4579-AC35-17E5AB12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5428280"/>
            <a:ext cx="5312227" cy="1183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CCBAC-1BB6-4AD4-9E9C-DB1C40E2C5D8}"/>
              </a:ext>
            </a:extLst>
          </p:cNvPr>
          <p:cNvSpPr txBox="1"/>
          <p:nvPr/>
        </p:nvSpPr>
        <p:spPr>
          <a:xfrm>
            <a:off x="5651046" y="4322989"/>
            <a:ext cx="64769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Yi = Samples of ith group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n</a:t>
            </a:r>
            <a:r>
              <a:rPr lang="en-US" sz="2400" baseline="-25000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 = is the number of observations in the </a:t>
            </a:r>
            <a:r>
              <a:rPr lang="en-US" sz="2400" i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-th group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K = Number of groups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3E37E-E72A-484D-AF50-6597A168BE83}"/>
              </a:ext>
            </a:extLst>
          </p:cNvPr>
          <p:cNvSpPr/>
          <p:nvPr/>
        </p:nvSpPr>
        <p:spPr>
          <a:xfrm>
            <a:off x="11012383" y="646215"/>
            <a:ext cx="910441" cy="18307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0754D-0601-44F0-B305-46F9E7190FBA}"/>
              </a:ext>
            </a:extLst>
          </p:cNvPr>
          <p:cNvSpPr/>
          <p:nvPr/>
        </p:nvSpPr>
        <p:spPr>
          <a:xfrm>
            <a:off x="1047007" y="804552"/>
            <a:ext cx="1276595" cy="18109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38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94B0-4F35-B049-9706-68D8115B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66E2C-9B7D-4511-9255-1B5E3231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9B37D-66FA-4E07-BD95-60F8A373A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5" r="-156" b="1055"/>
          <a:stretch/>
        </p:blipFill>
        <p:spPr>
          <a:xfrm>
            <a:off x="4817987" y="320213"/>
            <a:ext cx="6731628" cy="571193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130F15-267B-462A-9673-DF15DAA12282}"/>
              </a:ext>
            </a:extLst>
          </p:cNvPr>
          <p:cNvSpPr/>
          <p:nvPr/>
        </p:nvSpPr>
        <p:spPr>
          <a:xfrm>
            <a:off x="130071" y="1932710"/>
            <a:ext cx="4036215" cy="2991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IN" sz="2000" dirty="0"/>
              <a:t>Challenges in the use of Machine Learning:</a:t>
            </a:r>
            <a:endParaRPr lang="en-US" sz="2000">
              <a:cs typeface="Calibri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Ø"/>
            </a:pPr>
            <a:r>
              <a:rPr lang="en-IN" sz="2000"/>
              <a:t>Neural Networks- Black </a:t>
            </a:r>
            <a:r>
              <a:rPr lang="en-IN" sz="2000" dirty="0"/>
              <a:t>Box</a:t>
            </a:r>
            <a:endParaRPr lang="en-US" sz="2000">
              <a:cs typeface="Calibri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Ø"/>
            </a:pPr>
            <a:r>
              <a:rPr lang="en-IN" sz="2000" dirty="0"/>
              <a:t>Difficult to know the best method for a particular application</a:t>
            </a:r>
            <a:endParaRPr lang="en-US" sz="2000">
              <a:cs typeface="Calibri"/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Wingdings,Sans-Serif"/>
              <a:buChar char="Ø"/>
            </a:pPr>
            <a:r>
              <a:rPr lang="en-IN" sz="2000" dirty="0"/>
              <a:t>Quality of Dataset influences the results</a:t>
            </a:r>
            <a:endParaRPr lang="en-US" sz="200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3BCA2-99DB-46B5-B067-A574F975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330700" cy="365125"/>
          </a:xfrm>
        </p:spPr>
        <p:txBody>
          <a:bodyPr/>
          <a:lstStyle/>
          <a:p>
            <a:r>
              <a:rPr lang="en-US"/>
              <a:t>Tkatchenko, A. (2020). Machine learning for chemical discovery. Nature Communications, 11(1). doi: 10.1038/s41467-020-17844-8</a:t>
            </a:r>
          </a:p>
        </p:txBody>
      </p:sp>
    </p:spTree>
    <p:extLst>
      <p:ext uri="{BB962C8B-B14F-4D97-AF65-F5344CB8AC3E}">
        <p14:creationId xmlns:p14="http://schemas.microsoft.com/office/powerpoint/2010/main" val="3427908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1EE983-E027-BA45-9DBC-6B5AA70A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RFE – Recursive Feature Elimination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C2C0DB-C95A-5344-9ED1-7022948A0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Select 4 features: </a:t>
            </a:r>
            <a:r>
              <a:rPr lang="en-US" dirty="0" err="1"/>
              <a:t>NumElec</a:t>
            </a:r>
            <a:r>
              <a:rPr lang="en-US" dirty="0"/>
              <a:t>, h0Ene, Rep Ene, </a:t>
            </a:r>
            <a:r>
              <a:rPr lang="en-US" dirty="0" err="1"/>
              <a:t>MbdEne</a:t>
            </a:r>
            <a:r>
              <a:rPr lang="en-US" dirty="0"/>
              <a:t> </a:t>
            </a:r>
          </a:p>
          <a:p>
            <a:r>
              <a:rPr lang="en-US" dirty="0"/>
              <a:t>Using: </a:t>
            </a:r>
            <a:r>
              <a:rPr lang="en-US" dirty="0" err="1"/>
              <a:t>DecisionTreeRegressor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285750" indent="-285750"/>
            <a:endParaRPr lang="en-US">
              <a:cs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16075-2D00-46E7-9E25-4475035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7D966-B1F0-41F6-9B71-0AFFA967BFE2}"/>
              </a:ext>
            </a:extLst>
          </p:cNvPr>
          <p:cNvSpPr txBox="1"/>
          <p:nvPr/>
        </p:nvSpPr>
        <p:spPr>
          <a:xfrm>
            <a:off x="842962" y="3509963"/>
            <a:ext cx="5279230" cy="267765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279230"/>
                      <a:gd name="connsiteY0" fmla="*/ 0 h 2677656"/>
                      <a:gd name="connsiteX1" fmla="*/ 554319 w 5279230"/>
                      <a:gd name="connsiteY1" fmla="*/ 0 h 2677656"/>
                      <a:gd name="connsiteX2" fmla="*/ 1108638 w 5279230"/>
                      <a:gd name="connsiteY2" fmla="*/ 0 h 2677656"/>
                      <a:gd name="connsiteX3" fmla="*/ 1662957 w 5279230"/>
                      <a:gd name="connsiteY3" fmla="*/ 0 h 2677656"/>
                      <a:gd name="connsiteX4" fmla="*/ 2375654 w 5279230"/>
                      <a:gd name="connsiteY4" fmla="*/ 0 h 2677656"/>
                      <a:gd name="connsiteX5" fmla="*/ 2877180 w 5279230"/>
                      <a:gd name="connsiteY5" fmla="*/ 0 h 2677656"/>
                      <a:gd name="connsiteX6" fmla="*/ 3537084 w 5279230"/>
                      <a:gd name="connsiteY6" fmla="*/ 0 h 2677656"/>
                      <a:gd name="connsiteX7" fmla="*/ 4091403 w 5279230"/>
                      <a:gd name="connsiteY7" fmla="*/ 0 h 2677656"/>
                      <a:gd name="connsiteX8" fmla="*/ 4592930 w 5279230"/>
                      <a:gd name="connsiteY8" fmla="*/ 0 h 2677656"/>
                      <a:gd name="connsiteX9" fmla="*/ 5279230 w 5279230"/>
                      <a:gd name="connsiteY9" fmla="*/ 0 h 2677656"/>
                      <a:gd name="connsiteX10" fmla="*/ 5279230 w 5279230"/>
                      <a:gd name="connsiteY10" fmla="*/ 722967 h 2677656"/>
                      <a:gd name="connsiteX11" fmla="*/ 5279230 w 5279230"/>
                      <a:gd name="connsiteY11" fmla="*/ 1445934 h 2677656"/>
                      <a:gd name="connsiteX12" fmla="*/ 5279230 w 5279230"/>
                      <a:gd name="connsiteY12" fmla="*/ 2677656 h 2677656"/>
                      <a:gd name="connsiteX13" fmla="*/ 4724911 w 5279230"/>
                      <a:gd name="connsiteY13" fmla="*/ 2677656 h 2677656"/>
                      <a:gd name="connsiteX14" fmla="*/ 4012215 w 5279230"/>
                      <a:gd name="connsiteY14" fmla="*/ 2677656 h 2677656"/>
                      <a:gd name="connsiteX15" fmla="*/ 3405103 w 5279230"/>
                      <a:gd name="connsiteY15" fmla="*/ 2677656 h 2677656"/>
                      <a:gd name="connsiteX16" fmla="*/ 2797992 w 5279230"/>
                      <a:gd name="connsiteY16" fmla="*/ 2677656 h 2677656"/>
                      <a:gd name="connsiteX17" fmla="*/ 2243673 w 5279230"/>
                      <a:gd name="connsiteY17" fmla="*/ 2677656 h 2677656"/>
                      <a:gd name="connsiteX18" fmla="*/ 1636561 w 5279230"/>
                      <a:gd name="connsiteY18" fmla="*/ 2677656 h 2677656"/>
                      <a:gd name="connsiteX19" fmla="*/ 1135034 w 5279230"/>
                      <a:gd name="connsiteY19" fmla="*/ 2677656 h 2677656"/>
                      <a:gd name="connsiteX20" fmla="*/ 0 w 5279230"/>
                      <a:gd name="connsiteY20" fmla="*/ 2677656 h 2677656"/>
                      <a:gd name="connsiteX21" fmla="*/ 0 w 5279230"/>
                      <a:gd name="connsiteY21" fmla="*/ 2061795 h 2677656"/>
                      <a:gd name="connsiteX22" fmla="*/ 0 w 5279230"/>
                      <a:gd name="connsiteY22" fmla="*/ 1392381 h 2677656"/>
                      <a:gd name="connsiteX23" fmla="*/ 0 w 5279230"/>
                      <a:gd name="connsiteY23" fmla="*/ 803297 h 2677656"/>
                      <a:gd name="connsiteX24" fmla="*/ 0 w 5279230"/>
                      <a:gd name="connsiteY24" fmla="*/ 0 h 2677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279230" h="2677656" fill="none" extrusionOk="0">
                        <a:moveTo>
                          <a:pt x="0" y="0"/>
                        </a:moveTo>
                        <a:cubicBezTo>
                          <a:pt x="213836" y="25499"/>
                          <a:pt x="333694" y="22905"/>
                          <a:pt x="554319" y="0"/>
                        </a:cubicBezTo>
                        <a:cubicBezTo>
                          <a:pt x="774944" y="-22905"/>
                          <a:pt x="949946" y="-22565"/>
                          <a:pt x="1108638" y="0"/>
                        </a:cubicBezTo>
                        <a:cubicBezTo>
                          <a:pt x="1267330" y="22565"/>
                          <a:pt x="1538762" y="-22328"/>
                          <a:pt x="1662957" y="0"/>
                        </a:cubicBezTo>
                        <a:cubicBezTo>
                          <a:pt x="1787152" y="22328"/>
                          <a:pt x="2194640" y="-788"/>
                          <a:pt x="2375654" y="0"/>
                        </a:cubicBezTo>
                        <a:cubicBezTo>
                          <a:pt x="2556668" y="788"/>
                          <a:pt x="2751688" y="15492"/>
                          <a:pt x="2877180" y="0"/>
                        </a:cubicBezTo>
                        <a:cubicBezTo>
                          <a:pt x="3002672" y="-15492"/>
                          <a:pt x="3402009" y="6099"/>
                          <a:pt x="3537084" y="0"/>
                        </a:cubicBezTo>
                        <a:cubicBezTo>
                          <a:pt x="3672159" y="-6099"/>
                          <a:pt x="3946513" y="12461"/>
                          <a:pt x="4091403" y="0"/>
                        </a:cubicBezTo>
                        <a:cubicBezTo>
                          <a:pt x="4236293" y="-12461"/>
                          <a:pt x="4462021" y="23213"/>
                          <a:pt x="4592930" y="0"/>
                        </a:cubicBezTo>
                        <a:cubicBezTo>
                          <a:pt x="4723839" y="-23213"/>
                          <a:pt x="5099612" y="-20523"/>
                          <a:pt x="5279230" y="0"/>
                        </a:cubicBezTo>
                        <a:cubicBezTo>
                          <a:pt x="5263367" y="149333"/>
                          <a:pt x="5275620" y="484766"/>
                          <a:pt x="5279230" y="722967"/>
                        </a:cubicBezTo>
                        <a:cubicBezTo>
                          <a:pt x="5282840" y="961168"/>
                          <a:pt x="5264746" y="1194329"/>
                          <a:pt x="5279230" y="1445934"/>
                        </a:cubicBezTo>
                        <a:cubicBezTo>
                          <a:pt x="5293714" y="1697539"/>
                          <a:pt x="5294265" y="2321588"/>
                          <a:pt x="5279230" y="2677656"/>
                        </a:cubicBezTo>
                        <a:cubicBezTo>
                          <a:pt x="5039821" y="2659135"/>
                          <a:pt x="4891573" y="2676342"/>
                          <a:pt x="4724911" y="2677656"/>
                        </a:cubicBezTo>
                        <a:cubicBezTo>
                          <a:pt x="4558249" y="2678970"/>
                          <a:pt x="4244329" y="2689380"/>
                          <a:pt x="4012215" y="2677656"/>
                        </a:cubicBezTo>
                        <a:cubicBezTo>
                          <a:pt x="3780101" y="2665932"/>
                          <a:pt x="3687653" y="2661636"/>
                          <a:pt x="3405103" y="2677656"/>
                        </a:cubicBezTo>
                        <a:cubicBezTo>
                          <a:pt x="3122553" y="2693676"/>
                          <a:pt x="3048670" y="2689475"/>
                          <a:pt x="2797992" y="2677656"/>
                        </a:cubicBezTo>
                        <a:cubicBezTo>
                          <a:pt x="2547314" y="2665837"/>
                          <a:pt x="2466021" y="2650540"/>
                          <a:pt x="2243673" y="2677656"/>
                        </a:cubicBezTo>
                        <a:cubicBezTo>
                          <a:pt x="2021325" y="2704772"/>
                          <a:pt x="1891302" y="2684125"/>
                          <a:pt x="1636561" y="2677656"/>
                        </a:cubicBezTo>
                        <a:cubicBezTo>
                          <a:pt x="1381820" y="2671187"/>
                          <a:pt x="1267358" y="2680663"/>
                          <a:pt x="1135034" y="2677656"/>
                        </a:cubicBezTo>
                        <a:cubicBezTo>
                          <a:pt x="1002710" y="2674649"/>
                          <a:pt x="340655" y="2674362"/>
                          <a:pt x="0" y="2677656"/>
                        </a:cubicBezTo>
                        <a:cubicBezTo>
                          <a:pt x="-12133" y="2481625"/>
                          <a:pt x="6866" y="2341872"/>
                          <a:pt x="0" y="2061795"/>
                        </a:cubicBezTo>
                        <a:cubicBezTo>
                          <a:pt x="-6866" y="1781718"/>
                          <a:pt x="-30390" y="1634216"/>
                          <a:pt x="0" y="1392381"/>
                        </a:cubicBezTo>
                        <a:cubicBezTo>
                          <a:pt x="30390" y="1150546"/>
                          <a:pt x="28021" y="989230"/>
                          <a:pt x="0" y="803297"/>
                        </a:cubicBezTo>
                        <a:cubicBezTo>
                          <a:pt x="-28021" y="617364"/>
                          <a:pt x="-28599" y="390918"/>
                          <a:pt x="0" y="0"/>
                        </a:cubicBezTo>
                        <a:close/>
                      </a:path>
                      <a:path w="5279230" h="2677656" stroke="0" extrusionOk="0">
                        <a:moveTo>
                          <a:pt x="0" y="0"/>
                        </a:moveTo>
                        <a:cubicBezTo>
                          <a:pt x="288281" y="-28254"/>
                          <a:pt x="469425" y="-4969"/>
                          <a:pt x="607111" y="0"/>
                        </a:cubicBezTo>
                        <a:cubicBezTo>
                          <a:pt x="744797" y="4969"/>
                          <a:pt x="1001149" y="19350"/>
                          <a:pt x="1161431" y="0"/>
                        </a:cubicBezTo>
                        <a:cubicBezTo>
                          <a:pt x="1321713" y="-19350"/>
                          <a:pt x="1490391" y="-25270"/>
                          <a:pt x="1715750" y="0"/>
                        </a:cubicBezTo>
                        <a:cubicBezTo>
                          <a:pt x="1941109" y="25270"/>
                          <a:pt x="2087409" y="6959"/>
                          <a:pt x="2217277" y="0"/>
                        </a:cubicBezTo>
                        <a:cubicBezTo>
                          <a:pt x="2347145" y="-6959"/>
                          <a:pt x="2493111" y="5713"/>
                          <a:pt x="2718803" y="0"/>
                        </a:cubicBezTo>
                        <a:cubicBezTo>
                          <a:pt x="2944495" y="-5713"/>
                          <a:pt x="3101230" y="6805"/>
                          <a:pt x="3220330" y="0"/>
                        </a:cubicBezTo>
                        <a:cubicBezTo>
                          <a:pt x="3339430" y="-6805"/>
                          <a:pt x="3603552" y="28384"/>
                          <a:pt x="3933026" y="0"/>
                        </a:cubicBezTo>
                        <a:cubicBezTo>
                          <a:pt x="4262500" y="-28384"/>
                          <a:pt x="4322591" y="10538"/>
                          <a:pt x="4434553" y="0"/>
                        </a:cubicBezTo>
                        <a:cubicBezTo>
                          <a:pt x="4546515" y="-10538"/>
                          <a:pt x="5055979" y="-34203"/>
                          <a:pt x="5279230" y="0"/>
                        </a:cubicBezTo>
                        <a:cubicBezTo>
                          <a:pt x="5278512" y="255717"/>
                          <a:pt x="5279377" y="443472"/>
                          <a:pt x="5279230" y="615861"/>
                        </a:cubicBezTo>
                        <a:cubicBezTo>
                          <a:pt x="5279083" y="788250"/>
                          <a:pt x="5289320" y="926100"/>
                          <a:pt x="5279230" y="1231722"/>
                        </a:cubicBezTo>
                        <a:cubicBezTo>
                          <a:pt x="5269140" y="1537344"/>
                          <a:pt x="5264776" y="1693128"/>
                          <a:pt x="5279230" y="1847583"/>
                        </a:cubicBezTo>
                        <a:cubicBezTo>
                          <a:pt x="5293684" y="2002038"/>
                          <a:pt x="5302733" y="2465996"/>
                          <a:pt x="5279230" y="2677656"/>
                        </a:cubicBezTo>
                        <a:cubicBezTo>
                          <a:pt x="5033135" y="2655658"/>
                          <a:pt x="4725439" y="2689632"/>
                          <a:pt x="4566534" y="2677656"/>
                        </a:cubicBezTo>
                        <a:cubicBezTo>
                          <a:pt x="4407629" y="2665680"/>
                          <a:pt x="4065676" y="2697637"/>
                          <a:pt x="3853838" y="2677656"/>
                        </a:cubicBezTo>
                        <a:cubicBezTo>
                          <a:pt x="3642000" y="2657675"/>
                          <a:pt x="3429430" y="2704105"/>
                          <a:pt x="3246726" y="2677656"/>
                        </a:cubicBezTo>
                        <a:cubicBezTo>
                          <a:pt x="3064022" y="2651207"/>
                          <a:pt x="2684816" y="2696333"/>
                          <a:pt x="2481238" y="2677656"/>
                        </a:cubicBezTo>
                        <a:cubicBezTo>
                          <a:pt x="2277660" y="2658979"/>
                          <a:pt x="2088850" y="2659429"/>
                          <a:pt x="1926919" y="2677656"/>
                        </a:cubicBezTo>
                        <a:cubicBezTo>
                          <a:pt x="1764988" y="2695883"/>
                          <a:pt x="1484642" y="2660220"/>
                          <a:pt x="1319808" y="2677656"/>
                        </a:cubicBezTo>
                        <a:cubicBezTo>
                          <a:pt x="1154974" y="2695092"/>
                          <a:pt x="974547" y="2687923"/>
                          <a:pt x="659904" y="2677656"/>
                        </a:cubicBezTo>
                        <a:cubicBezTo>
                          <a:pt x="345261" y="2667389"/>
                          <a:pt x="311941" y="2648195"/>
                          <a:pt x="0" y="2677656"/>
                        </a:cubicBezTo>
                        <a:cubicBezTo>
                          <a:pt x="-15114" y="2525004"/>
                          <a:pt x="-17990" y="2319967"/>
                          <a:pt x="0" y="2088572"/>
                        </a:cubicBezTo>
                        <a:cubicBezTo>
                          <a:pt x="17990" y="1857177"/>
                          <a:pt x="-17049" y="1679915"/>
                          <a:pt x="0" y="1365605"/>
                        </a:cubicBezTo>
                        <a:cubicBezTo>
                          <a:pt x="17049" y="1051295"/>
                          <a:pt x="-24957" y="941331"/>
                          <a:pt x="0" y="749744"/>
                        </a:cubicBezTo>
                        <a:cubicBezTo>
                          <a:pt x="24957" y="558157"/>
                          <a:pt x="-10677" y="2277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Rank of Remaining features:​</a:t>
            </a:r>
            <a:endParaRPr lang="en-US" sz="2400" dirty="0">
              <a:cs typeface="Calibri"/>
            </a:endParaRPr>
          </a:p>
          <a:p>
            <a:pPr lvl="1"/>
            <a:r>
              <a:rPr lang="en-US" sz="2400" dirty="0">
                <a:cs typeface="Arial"/>
              </a:rPr>
              <a:t> </a:t>
            </a:r>
            <a:r>
              <a:rPr lang="en-US" sz="2400" dirty="0" err="1">
                <a:cs typeface="Arial"/>
              </a:rPr>
              <a:t>SccEne</a:t>
            </a:r>
            <a:r>
              <a:rPr lang="en-US" sz="2400" dirty="0">
                <a:cs typeface="Arial"/>
              </a:rPr>
              <a:t>– 2nd​</a:t>
            </a:r>
          </a:p>
          <a:p>
            <a:pPr lvl="1"/>
            <a:r>
              <a:rPr lang="en-US" sz="2400" dirty="0" err="1">
                <a:cs typeface="Arial"/>
              </a:rPr>
              <a:t>FermiEne</a:t>
            </a:r>
            <a:r>
              <a:rPr lang="en-US" sz="2400" dirty="0">
                <a:cs typeface="Arial"/>
              </a:rPr>
              <a:t> – 3rd ​</a:t>
            </a:r>
          </a:p>
          <a:p>
            <a:pPr lvl="1"/>
            <a:r>
              <a:rPr lang="en-US" sz="2400" dirty="0">
                <a:cs typeface="Arial"/>
              </a:rPr>
              <a:t>Band Ene – 4th ​</a:t>
            </a:r>
          </a:p>
          <a:p>
            <a:pPr lvl="1"/>
            <a:r>
              <a:rPr lang="en-US" sz="2400" dirty="0">
                <a:cs typeface="Arial"/>
              </a:rPr>
              <a:t>3rd Ene– 5th  ​</a:t>
            </a:r>
          </a:p>
          <a:p>
            <a:pPr lvl="1"/>
            <a:r>
              <a:rPr lang="en-US" sz="2400" dirty="0">
                <a:cs typeface="Arial"/>
              </a:rPr>
              <a:t>Dipole Moment – 6th </a:t>
            </a: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7000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1EE983-E027-BA45-9DBC-6B5AA70A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RFE – Recursive Feature Elimination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16075-2D00-46E7-9E25-4475035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A1E38-9DD0-40DE-985F-3AE056027D6C}"/>
              </a:ext>
            </a:extLst>
          </p:cNvPr>
          <p:cNvSpPr txBox="1"/>
          <p:nvPr/>
        </p:nvSpPr>
        <p:spPr>
          <a:xfrm>
            <a:off x="290945" y="1686295"/>
            <a:ext cx="5108369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Training size: 10000</a:t>
            </a:r>
          </a:p>
          <a:p>
            <a:r>
              <a:rPr lang="en-US" dirty="0">
                <a:cs typeface="Calibri"/>
              </a:rPr>
              <a:t>Epochs: 8000</a:t>
            </a:r>
          </a:p>
          <a:p>
            <a:r>
              <a:rPr lang="en-US" dirty="0">
                <a:cs typeface="Calibri"/>
              </a:rPr>
              <a:t>Recursively, properties were eliminated, and models were trained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FE788E1-B8B9-406C-8A8C-927671812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23652"/>
              </p:ext>
            </p:extLst>
          </p:nvPr>
        </p:nvGraphicFramePr>
        <p:xfrm>
          <a:off x="5623758" y="1335934"/>
          <a:ext cx="6357674" cy="482117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178837">
                  <a:extLst>
                    <a:ext uri="{9D8B030D-6E8A-4147-A177-3AD203B41FA5}">
                      <a16:colId xmlns:a16="http://schemas.microsoft.com/office/drawing/2014/main" val="2635317383"/>
                    </a:ext>
                  </a:extLst>
                </a:gridCol>
                <a:gridCol w="3178837">
                  <a:extLst>
                    <a:ext uri="{9D8B030D-6E8A-4147-A177-3AD203B41FA5}">
                      <a16:colId xmlns:a16="http://schemas.microsoft.com/office/drawing/2014/main" val="925225338"/>
                    </a:ext>
                  </a:extLst>
                </a:gridCol>
              </a:tblGrid>
              <a:tr h="371103">
                <a:tc>
                  <a:txBody>
                    <a:bodyPr/>
                    <a:lstStyle/>
                    <a:p>
                      <a:r>
                        <a:rPr lang="en-US" dirty="0"/>
                        <a:t>Property Removed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Error (MAE, 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79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None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0.5909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67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Fermi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85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Electrons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0.7198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42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0th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737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Scc</a:t>
                      </a:r>
                      <a:r>
                        <a:rPr lang="en-US" dirty="0"/>
                        <a:t>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49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3rd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101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Rep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0.6028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39951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Mbd</a:t>
                      </a:r>
                      <a:r>
                        <a:rPr lang="en-US" dirty="0"/>
                        <a:t>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0.5719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3121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Dipole 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0.3598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134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Eigen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0.543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68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0.653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1996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1E049900-9B36-4AD8-B2A7-5A87DB47222F}"/>
              </a:ext>
            </a:extLst>
          </p:cNvPr>
          <p:cNvSpPr/>
          <p:nvPr/>
        </p:nvSpPr>
        <p:spPr>
          <a:xfrm>
            <a:off x="5267077" y="5064206"/>
            <a:ext cx="4760026" cy="3760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B512-3533-4548-B387-53FED5E94FCF}"/>
              </a:ext>
            </a:extLst>
          </p:cNvPr>
          <p:cNvCxnSpPr/>
          <p:nvPr/>
        </p:nvCxnSpPr>
        <p:spPr>
          <a:xfrm flipH="1" flipV="1">
            <a:off x="10030908" y="2603882"/>
            <a:ext cx="1589314" cy="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270B56-BD30-4596-AC33-A3B05FC78CA4}"/>
              </a:ext>
            </a:extLst>
          </p:cNvPr>
          <p:cNvCxnSpPr>
            <a:cxnSpLocks/>
          </p:cNvCxnSpPr>
          <p:nvPr/>
        </p:nvCxnSpPr>
        <p:spPr>
          <a:xfrm flipH="1" flipV="1">
            <a:off x="10030907" y="3734975"/>
            <a:ext cx="1589314" cy="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57FFB5-AE84-49FF-B5FF-27B97F744FD8}"/>
              </a:ext>
            </a:extLst>
          </p:cNvPr>
          <p:cNvCxnSpPr>
            <a:cxnSpLocks/>
          </p:cNvCxnSpPr>
          <p:nvPr/>
        </p:nvCxnSpPr>
        <p:spPr>
          <a:xfrm flipH="1" flipV="1">
            <a:off x="10030907" y="4139787"/>
            <a:ext cx="1589314" cy="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A6B591-4285-4516-9987-0BE24EBE1CBC}"/>
              </a:ext>
            </a:extLst>
          </p:cNvPr>
          <p:cNvCxnSpPr>
            <a:cxnSpLocks/>
          </p:cNvCxnSpPr>
          <p:nvPr/>
        </p:nvCxnSpPr>
        <p:spPr>
          <a:xfrm flipH="1" flipV="1">
            <a:off x="10030907" y="4818444"/>
            <a:ext cx="1589314" cy="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0922C3-2CD4-43BB-A1CC-FC2216244C5A}"/>
              </a:ext>
            </a:extLst>
          </p:cNvPr>
          <p:cNvCxnSpPr>
            <a:cxnSpLocks/>
          </p:cNvCxnSpPr>
          <p:nvPr/>
        </p:nvCxnSpPr>
        <p:spPr>
          <a:xfrm flipH="1" flipV="1">
            <a:off x="10030907" y="5258975"/>
            <a:ext cx="1589314" cy="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ABB5C8-5683-425B-AF67-228B8858731A}"/>
              </a:ext>
            </a:extLst>
          </p:cNvPr>
          <p:cNvCxnSpPr>
            <a:cxnSpLocks/>
          </p:cNvCxnSpPr>
          <p:nvPr/>
        </p:nvCxnSpPr>
        <p:spPr>
          <a:xfrm flipH="1" flipV="1">
            <a:off x="10030907" y="5663787"/>
            <a:ext cx="1589314" cy="5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30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D342-D0F8-3243-9F03-4E876942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827D2-DC54-3E40-BFE8-43E5366C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Fp</a:t>
            </a:r>
            <a:r>
              <a:rPr lang="en-US"/>
              <a:t> = -</a:t>
            </a:r>
            <a:r>
              <a:rPr lang="en-US" err="1"/>
              <a:t>tf.gradients</a:t>
            </a:r>
            <a:r>
              <a:rPr lang="en-US"/>
              <a:t>(</a:t>
            </a:r>
            <a:r>
              <a:rPr lang="en-US" err="1"/>
              <a:t>tf.reduce_sum</a:t>
            </a:r>
            <a:r>
              <a:rPr lang="en-US"/>
              <a:t>(Ep), </a:t>
            </a:r>
            <a:r>
              <a:rPr lang="en-US" err="1"/>
              <a:t>atoms_input</a:t>
            </a:r>
            <a:r>
              <a:rPr lang="en-US"/>
              <a:t>[1])[0]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F492-FAAA-413D-B451-D2E99CCD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4392F-C9B9-1B46-8BCD-76AEEE66C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4" y="3398332"/>
            <a:ext cx="10113857" cy="14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62075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5FAB-9F13-D544-8AF6-7A1B094C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AC14-38B9-F646-9C5E-FC5083F80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IN" dirty="0">
                <a:cs typeface="Calibri"/>
              </a:rPr>
              <a:t>Finishing the existing work of Feature Selection and Prediction of HOMO-LUMO gap.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IN" dirty="0">
                <a:cs typeface="Calibri"/>
              </a:rPr>
              <a:t>Developing Machine Learning Force Fields using geometric and DFTB representations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IN" dirty="0">
                <a:cs typeface="Calibri"/>
              </a:rPr>
              <a:t>Using Neural Network Representations as inputs for the model.</a:t>
            </a:r>
          </a:p>
          <a:p>
            <a:pPr marL="0" indent="0">
              <a:buNone/>
            </a:pPr>
            <a:endParaRPr lang="en-IN" dirty="0">
              <a:cs typeface="Calibri"/>
            </a:endParaRPr>
          </a:p>
          <a:p>
            <a:r>
              <a:rPr lang="en-IN" dirty="0">
                <a:cs typeface="Calibri"/>
              </a:rPr>
              <a:t>Final Thesis Submission: 20</a:t>
            </a:r>
            <a:r>
              <a:rPr lang="en-IN" baseline="30000" dirty="0">
                <a:cs typeface="Calibri" panose="020F0502020204030204"/>
              </a:rPr>
              <a:t>th</a:t>
            </a:r>
            <a:r>
              <a:rPr lang="en-IN" dirty="0">
                <a:cs typeface="Calibri" panose="020F0502020204030204"/>
              </a:rPr>
              <a:t> December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3CF3B-9784-42C4-A561-3D9931AB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4324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81A2DE3C-3B63-4EDE-A438-BBABEF85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27389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  <a:endParaRPr lang="en-US" sz="3600">
              <a:cs typeface="Calibri Light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E57F2D3-4131-4195-86E6-AC41C643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870929F-490A-4B51-9E79-D2AE3E879241}"/>
              </a:ext>
            </a:extLst>
          </p:cNvPr>
          <p:cNvSpPr/>
          <p:nvPr/>
        </p:nvSpPr>
        <p:spPr>
          <a:xfrm>
            <a:off x="5871369" y="4001294"/>
            <a:ext cx="6193632" cy="15621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QM simulations (Kohn Sham DFT) – Too time consuming – not too practical</a:t>
            </a:r>
            <a:endParaRPr lang="en-US" sz="2400">
              <a:cs typeface="Calibri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551B068-6C22-4EFE-A5BD-AFB8C95AEE26}"/>
              </a:ext>
            </a:extLst>
          </p:cNvPr>
          <p:cNvSpPr/>
          <p:nvPr/>
        </p:nvSpPr>
        <p:spPr>
          <a:xfrm>
            <a:off x="5871369" y="1713706"/>
            <a:ext cx="6184900" cy="20955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cs typeface="Calibri"/>
              </a:rPr>
              <a:t>Molecular Dynamics – gives an estimate of the thermodynamic and kinetic properties – accurate only around the equilibrium</a:t>
            </a:r>
            <a:endParaRPr lang="en-US" sz="24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sz="2400" dirty="0">
                <a:cs typeface="Calibri"/>
              </a:rPr>
              <a:t>Force fields based on solutions to the SE – Time consuming</a:t>
            </a:r>
            <a:endParaRPr lang="en-US" sz="2400" dirty="0">
              <a:ea typeface="+mn-lt"/>
              <a:cs typeface="+mn-lt"/>
            </a:endParaRPr>
          </a:p>
        </p:txBody>
      </p:sp>
      <p:graphicFrame>
        <p:nvGraphicFramePr>
          <p:cNvPr id="107" name="Diagram 107">
            <a:extLst>
              <a:ext uri="{FF2B5EF4-FFF2-40B4-BE49-F238E27FC236}">
                <a16:creationId xmlns:a16="http://schemas.microsoft.com/office/drawing/2014/main" id="{7C3B5AC3-A199-4E48-BE52-29AE0FB31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095154"/>
              </p:ext>
            </p:extLst>
          </p:nvPr>
        </p:nvGraphicFramePr>
        <p:xfrm>
          <a:off x="-2024062" y="695325"/>
          <a:ext cx="10918029" cy="5919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241B8E66-43A4-4D5C-B6FF-2A7D075055BC}"/>
              </a:ext>
            </a:extLst>
          </p:cNvPr>
          <p:cNvSpPr txBox="1"/>
          <p:nvPr/>
        </p:nvSpPr>
        <p:spPr>
          <a:xfrm>
            <a:off x="69056" y="1926431"/>
            <a:ext cx="35290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QML – Quantum Machine Learning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98358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5FAB-9F13-D544-8AF6-7A1B094C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118797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QML to explore CCS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406DA3-61F6-2B49-B073-638318B6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726" y="139919"/>
            <a:ext cx="6686867" cy="6409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A51F2-57BE-4B34-9ACC-DBD15B81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87598-BDA8-7048-A1EB-73E7D44F2BFA}"/>
              </a:ext>
            </a:extLst>
          </p:cNvPr>
          <p:cNvSpPr txBox="1"/>
          <p:nvPr/>
        </p:nvSpPr>
        <p:spPr>
          <a:xfrm>
            <a:off x="643469" y="1009076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progress of QML models of atomization energies of molecules over the past few years.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QML prediction errors have </a:t>
            </a:r>
            <a:r>
              <a:rPr lang="en-US" sz="2000"/>
              <a:t>decreased by 40—fold – from </a:t>
            </a:r>
            <a:r>
              <a:rPr lang="en-US" sz="2000" dirty="0"/>
              <a:t>8 kcal/mol to 0.2 kcal/mol in </a:t>
            </a:r>
            <a:r>
              <a:rPr lang="en-US" sz="2000"/>
              <a:t>2018 </a:t>
            </a:r>
            <a:r>
              <a:rPr lang="en-US" sz="2000">
                <a:ea typeface="+mn-lt"/>
                <a:cs typeface="+mn-lt"/>
              </a:rPr>
              <a:t>using exactly the same training.</a:t>
            </a:r>
            <a:r>
              <a:rPr lang="en-US" sz="2000" baseline="30000">
                <a:ea typeface="+mn-lt"/>
                <a:cs typeface="+mn-lt"/>
              </a:rPr>
              <a:t>1</a:t>
            </a:r>
            <a:endParaRPr lang="en-US" sz="2000" baseline="30000" dirty="0"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BA10D-3DAF-4973-8F2B-FA832E4D1E27}"/>
              </a:ext>
            </a:extLst>
          </p:cNvPr>
          <p:cNvSpPr/>
          <p:nvPr/>
        </p:nvSpPr>
        <p:spPr>
          <a:xfrm>
            <a:off x="775267" y="3424578"/>
            <a:ext cx="3733800" cy="271054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>
                <a:cs typeface="Calibri"/>
              </a:rPr>
              <a:t>Goal of the Thesis:</a:t>
            </a:r>
            <a:endParaRPr lang="en-US" sz="2800" b="1" u="sng" dirty="0">
              <a:cs typeface="Calibri"/>
            </a:endParaRPr>
          </a:p>
          <a:p>
            <a:pPr algn="ctr"/>
            <a:r>
              <a:rPr lang="en-US" sz="2400" dirty="0">
                <a:cs typeface="Calibri"/>
              </a:rPr>
              <a:t>Property Prediction using Neural Networks, making use of geometric descriptors along with </a:t>
            </a:r>
            <a:r>
              <a:rPr lang="en-US" sz="2400">
                <a:cs typeface="Calibri"/>
              </a:rPr>
              <a:t>relevant DFTB properties</a:t>
            </a:r>
            <a:endParaRPr lang="en-US" sz="24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54A70-AF6E-481A-9FE9-773083A026DB}"/>
              </a:ext>
            </a:extLst>
          </p:cNvPr>
          <p:cNvSpPr txBox="1"/>
          <p:nvPr/>
        </p:nvSpPr>
        <p:spPr>
          <a:xfrm>
            <a:off x="-2381" y="6272212"/>
            <a:ext cx="60412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aseline="30000">
                <a:latin typeface="Open Sans"/>
                <a:ea typeface="Open Sans"/>
                <a:cs typeface="Open Sans"/>
              </a:rPr>
              <a:t>1</a:t>
            </a:r>
            <a:r>
              <a:rPr lang="en-US">
                <a:ea typeface="+mn-lt"/>
                <a:cs typeface="+mn-lt"/>
              </a:rPr>
              <a:t>von Lilienfeld, O., Müller, K. and Tkatchenko, A., 2020. Nature Reviews Chemistry, 4(7), pp.347-358.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84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043E7-A1B1-6B40-97F4-99749FB5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0689B-F80D-4B96-9605-FC493654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500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5FAB-9F13-D544-8AF6-7A1B094C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cs typeface="Calibri Light"/>
              </a:rPr>
              <a:t>Representation of Molecules </a:t>
            </a:r>
            <a:br>
              <a:rPr lang="en-US" sz="3000" dirty="0"/>
            </a:br>
            <a:r>
              <a:rPr lang="en-US" sz="3000">
                <a:cs typeface="Calibri Light"/>
              </a:rPr>
              <a:t>- Geometric Descriptors</a:t>
            </a:r>
          </a:p>
          <a:p>
            <a:endParaRPr lang="en-US" sz="3000"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C292C-3049-4261-A472-C6462A29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D28BD1-8919-4223-85F1-62E7AC6576B4}"/>
              </a:ext>
            </a:extLst>
          </p:cNvPr>
          <p:cNvSpPr txBox="1">
            <a:spLocks/>
          </p:cNvSpPr>
          <p:nvPr/>
        </p:nvSpPr>
        <p:spPr>
          <a:xfrm>
            <a:off x="165093" y="1862579"/>
            <a:ext cx="7256309" cy="4849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Geometric Descriptors considered:</a:t>
            </a:r>
            <a:endParaRPr lang="en-US"/>
          </a:p>
          <a:p>
            <a:pPr lvl="1">
              <a:buFont typeface="Wingdings" panose="020B0604020202020204" pitchFamily="34" charset="0"/>
              <a:buChar char="v"/>
            </a:pPr>
            <a:r>
              <a:rPr lang="en-US" dirty="0"/>
              <a:t>Coulomb Matrix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v"/>
            </a:pPr>
            <a:endParaRPr lang="en-US" dirty="0"/>
          </a:p>
          <a:p>
            <a:pPr lvl="1">
              <a:buFont typeface="Wingdings" panose="020B0604020202020204" pitchFamily="34" charset="0"/>
              <a:buChar char="v"/>
            </a:pP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v"/>
            </a:pP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v"/>
            </a:pPr>
            <a:endParaRPr lang="en-US" dirty="0"/>
          </a:p>
          <a:p>
            <a:pPr lvl="1">
              <a:buFont typeface="Wingdings" panose="020B0604020202020204" pitchFamily="34" charset="0"/>
              <a:buChar char="v"/>
            </a:pPr>
            <a:endParaRPr lang="en-US" dirty="0"/>
          </a:p>
          <a:p>
            <a:pPr lvl="1">
              <a:buFont typeface="Wingdings" panose="020B0604020202020204" pitchFamily="34" charset="0"/>
              <a:buChar char="v"/>
            </a:pPr>
            <a:endParaRPr lang="en-US" dirty="0"/>
          </a:p>
          <a:p>
            <a:pPr lvl="1">
              <a:buFont typeface="Wingdings" panose="020B0604020202020204" pitchFamily="34" charset="0"/>
              <a:buChar char="v"/>
            </a:pPr>
            <a:endParaRPr lang="en-US" dirty="0"/>
          </a:p>
          <a:p>
            <a:pPr lvl="1">
              <a:buFont typeface="Wingdings" panose="020B0604020202020204" pitchFamily="34" charset="0"/>
              <a:buChar char="v"/>
            </a:pPr>
            <a:endParaRPr lang="en-US" dirty="0"/>
          </a:p>
          <a:p>
            <a:pPr lvl="1">
              <a:buFont typeface="Wingdings" panose="020B0604020202020204" pitchFamily="34" charset="0"/>
              <a:buChar char="v"/>
            </a:pPr>
            <a:r>
              <a:rPr lang="en-US" dirty="0"/>
              <a:t>Bag of Bonds: </a:t>
            </a:r>
            <a:r>
              <a:rPr lang="en-IN" dirty="0"/>
              <a:t>an extension to the Coulomb matrix</a:t>
            </a:r>
            <a:endParaRPr lang="en-IN" dirty="0">
              <a:cs typeface="Calibri"/>
            </a:endParaRPr>
          </a:p>
          <a:p>
            <a:pPr lvl="1">
              <a:buFont typeface="Wingdings" panose="020B0604020202020204" pitchFamily="34" charset="0"/>
              <a:buChar char="v"/>
            </a:pPr>
            <a:r>
              <a:rPr lang="en-IN" dirty="0"/>
              <a:t>SLATM</a:t>
            </a:r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4F0C7891-75EC-4A40-889B-FB15964B0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758" y="2227479"/>
            <a:ext cx="8628537" cy="3122097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5555E-8FD3-4F3F-872E-5B3BCC42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1975" y="6189663"/>
            <a:ext cx="6650831" cy="472281"/>
          </a:xfrm>
        </p:spPr>
        <p:txBody>
          <a:bodyPr/>
          <a:lstStyle/>
          <a:p>
            <a:r>
              <a:rPr lang="en-US"/>
              <a:t>Hansen, K., Montavon, G., Biegler, F., Fazli, S., Rupp, M., &amp; Scheffler, M. et al. (2013). Assessment and Validation of Machine Learning Methods for Predicting Molecular Atomization Energies. Journal Of Chemical Theory And Computation, 9(8), 3404-3419. doi: 10.1021/ct400195d</a:t>
            </a:r>
          </a:p>
        </p:txBody>
      </p:sp>
    </p:spTree>
    <p:extLst>
      <p:ext uri="{BB962C8B-B14F-4D97-AF65-F5344CB8AC3E}">
        <p14:creationId xmlns:p14="http://schemas.microsoft.com/office/powerpoint/2010/main" val="335490985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71F9-C22B-EE42-8EC9-A4561966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IN" sz="3200"/>
              <a:t>Density Functional Tight Binding Approximation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AFB6E-B6A3-294D-BDD4-716F6B297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fontAlgn="base"/>
            <a:r>
              <a:rPr lang="en-IN" sz="1800"/>
              <a:t>n(r) = n</a:t>
            </a:r>
            <a:r>
              <a:rPr lang="en-IN" sz="1800" baseline="-25000"/>
              <a:t>0</a:t>
            </a:r>
            <a:r>
              <a:rPr lang="en-IN" sz="1800"/>
              <a:t>(r) + ∂n(r)</a:t>
            </a:r>
          </a:p>
          <a:p>
            <a:pPr fontAlgn="base"/>
            <a:r>
              <a:rPr lang="en-IN" sz="1800"/>
              <a:t>n(r) that minimizes the energy is the ground state density.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C6418-F9D8-403E-9777-2E6A669E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0F6E0B7-BF0A-49DF-A50F-311E15BF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8" t="48068" r="19305" b="21947"/>
          <a:stretch/>
        </p:blipFill>
        <p:spPr>
          <a:xfrm>
            <a:off x="1747838" y="2393156"/>
            <a:ext cx="8711355" cy="28967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AA193-BEAF-4ED5-AEBF-BB26DD31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76" y="6118225"/>
            <a:ext cx="6543674" cy="662781"/>
          </a:xfrm>
        </p:spPr>
        <p:txBody>
          <a:bodyPr/>
          <a:lstStyle/>
          <a:p>
            <a:r>
              <a:rPr lang="en-US"/>
              <a:t>Stöhr, M., Medrano Sandonas, L., &amp; Tkatchenko, A. (2020). Accurate Many-Body Repulsive Potentials for Density-Functional Tight Binding from Deep Tensor Neural Networks. The Journal Of Physical Chemistry Letters, 11(16), 6835-6843. doi: 10.1021/acs.jpclett.0c01307</a:t>
            </a:r>
          </a:p>
        </p:txBody>
      </p:sp>
    </p:spTree>
    <p:extLst>
      <p:ext uri="{BB962C8B-B14F-4D97-AF65-F5344CB8AC3E}">
        <p14:creationId xmlns:p14="http://schemas.microsoft.com/office/powerpoint/2010/main" val="24444155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A7B5-564D-F148-9DE0-C2B6392D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3425" y="-286649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DEA6-5A48-F84A-94E2-7A7DFEDE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968" y="570601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/>
              <a:t>Using Efficient Coulomb Matrices and tight-binding properties as inputs, machine learning models can be implemented for property prediction</a:t>
            </a:r>
            <a:endParaRPr lang="en-US">
              <a:cs typeface="Calibri"/>
            </a:endParaRPr>
          </a:p>
          <a:p>
            <a:pPr lvl="1"/>
            <a:endParaRPr lang="en-US" sz="2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D2DEA-083C-4008-8E28-5C7CB7D6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4F65088-ECC0-44AE-88BC-D30207926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16308"/>
              </p:ext>
            </p:extLst>
          </p:nvPr>
        </p:nvGraphicFramePr>
        <p:xfrm>
          <a:off x="2041617" y="2892743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26872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33</Slides>
  <Notes>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Deep learning for quantum chemistry using density functional tight-binding method   - Raghav Arora  Supervisors: Dr. Alexandre Tkatchenko1 Dr. Ram Kinkar Roy2  Under the guidance of: Dr. Leonardo Medrano Sandonas1  1- Department of Physics and Material Science, University of Luxembourg, Luxembourg 2 – Department of Chemistry, BITS Pilani, India </vt:lpstr>
      <vt:lpstr>Introduction</vt:lpstr>
      <vt:lpstr>Introduction</vt:lpstr>
      <vt:lpstr>Introduction</vt:lpstr>
      <vt:lpstr>QML to explore CCS</vt:lpstr>
      <vt:lpstr>Methods</vt:lpstr>
      <vt:lpstr>Representation of Molecules  - Geometric Descriptors </vt:lpstr>
      <vt:lpstr>Density Functional Tight Binding Approximation</vt:lpstr>
      <vt:lpstr>Machine Learning Methods</vt:lpstr>
      <vt:lpstr>Methodology – Data Preparation</vt:lpstr>
      <vt:lpstr>PowerPoint Presentation</vt:lpstr>
      <vt:lpstr>Neural Networks</vt:lpstr>
      <vt:lpstr>Results</vt:lpstr>
      <vt:lpstr>Architecture-1</vt:lpstr>
      <vt:lpstr>Architecture-2</vt:lpstr>
      <vt:lpstr>Architecture-2 – With Standardization </vt:lpstr>
      <vt:lpstr>Architecture-Comparison </vt:lpstr>
      <vt:lpstr>Architecture-Comparison </vt:lpstr>
      <vt:lpstr>Architecture 3: Using 2 separate models followed by concatenation  Final error: 0.4132 eV = 9.53 kcal/mol  </vt:lpstr>
      <vt:lpstr>Sequential Model Using BOB (Bag of Bonds)</vt:lpstr>
      <vt:lpstr>SLATM</vt:lpstr>
      <vt:lpstr>Equilibrium Dataset</vt:lpstr>
      <vt:lpstr>Architecture 2 on Dataset of Using slightly distorted molecules </vt:lpstr>
      <vt:lpstr>Standard Deviation on Distorted Molecules</vt:lpstr>
      <vt:lpstr>Using Kernel</vt:lpstr>
      <vt:lpstr>CNN – Failed Model Final error: 6.88 eV</vt:lpstr>
      <vt:lpstr>Feature Selection</vt:lpstr>
      <vt:lpstr>PowerPoint Presentation</vt:lpstr>
      <vt:lpstr>Correlation Scores</vt:lpstr>
      <vt:lpstr>RFE – Recursive Feature Elimination</vt:lpstr>
      <vt:lpstr>RFE – Recursive Feature Elimination</vt:lpstr>
      <vt:lpstr>Forces</vt:lpstr>
      <vt:lpstr>Challenges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Arora</dc:creator>
  <cp:revision>1131</cp:revision>
  <dcterms:created xsi:type="dcterms:W3CDTF">2021-06-01T06:45:49Z</dcterms:created>
  <dcterms:modified xsi:type="dcterms:W3CDTF">2021-11-03T12:57:03Z</dcterms:modified>
</cp:coreProperties>
</file>